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81" r:id="rId4"/>
    <p:sldId id="266" r:id="rId5"/>
    <p:sldId id="267" r:id="rId6"/>
    <p:sldId id="268" r:id="rId7"/>
    <p:sldId id="269" r:id="rId8"/>
    <p:sldId id="270" r:id="rId9"/>
    <p:sldId id="293" r:id="rId10"/>
    <p:sldId id="294" r:id="rId11"/>
    <p:sldId id="297" r:id="rId12"/>
    <p:sldId id="283" r:id="rId13"/>
    <p:sldId id="284" r:id="rId14"/>
    <p:sldId id="285" r:id="rId15"/>
    <p:sldId id="287" r:id="rId16"/>
    <p:sldId id="286" r:id="rId17"/>
    <p:sldId id="288" r:id="rId18"/>
    <p:sldId id="289" r:id="rId19"/>
    <p:sldId id="291" r:id="rId20"/>
    <p:sldId id="296" r:id="rId21"/>
    <p:sldId id="290" r:id="rId22"/>
    <p:sldId id="292" r:id="rId23"/>
    <p:sldId id="261" r:id="rId2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4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7" autoAdjust="0"/>
    <p:restoredTop sz="94663" autoAdjust="0"/>
  </p:normalViewPr>
  <p:slideViewPr>
    <p:cSldViewPr>
      <p:cViewPr>
        <p:scale>
          <a:sx n="59" d="100"/>
          <a:sy n="59" d="100"/>
        </p:scale>
        <p:origin x="-72" y="3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0EC03-5612-48D8-AB02-27DF7067D8F5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BE07D-FC12-4016-8209-4DE83E0EA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36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DB99D-962C-46DD-8D40-EC43E89A922A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363A65-DEE8-48B5-A715-908FA2028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51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0F05B-A052-41AA-A3DB-05F4C7DA3E0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6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8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36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3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60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545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671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557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574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03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095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4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1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33A81-6D85-4897-8BB0-B0B8C36D7E4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33A81-6D85-4897-8BB0-B0B8C36D7E4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33A81-6D85-4897-8BB0-B0B8C36D7E4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33A81-6D85-4897-8BB0-B0B8C36D7E4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33A81-6D85-4897-8BB0-B0B8C36D7E4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363A65-DEE8-48B5-A715-908FA202872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44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etterhead-Aug20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43000"/>
            <a:ext cx="7315200" cy="1447799"/>
          </a:xfrm>
        </p:spPr>
        <p:txBody>
          <a:bodyPr anchor="t"/>
          <a:lstStyle>
            <a:lvl1pPr>
              <a:defRPr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7315200" cy="243840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00B9-6A67-464D-B3D9-61177D921974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DEA91-38D9-4F85-ADC5-905EF9E71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79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819400"/>
            <a:ext cx="5111750" cy="330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21D36-DE50-4DA0-B3A8-43C5DCAC455C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B96D8-692D-4BD8-84DF-5D668102F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5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421C5-05B6-43B5-A7ED-824AA683674B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7A39-4D34-4BA0-A726-EAF11E195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8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86AE2-1683-421B-BA67-407E8DD40023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DDF39-674E-4ABB-BB7E-34B33A8FC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04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7C846-01B1-43BB-B1E3-BD05C08D55B6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32FB1-9ABA-4FC2-B711-0C526AB85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0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0"/>
            <a:ext cx="7239000" cy="9906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7400"/>
            <a:ext cx="7239000" cy="3810000"/>
          </a:xfrm>
        </p:spPr>
        <p:txBody>
          <a:bodyPr/>
          <a:lstStyle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F8CF-AA47-4E12-A6AE-DECA359EB972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1BC49-7F49-4AD7-9B89-646E61710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0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Layou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371600" y="1066801"/>
            <a:ext cx="7315200" cy="1447799"/>
          </a:xfrm>
        </p:spPr>
        <p:txBody>
          <a:bodyPr anchor="t"/>
          <a:lstStyle>
            <a:lvl1pPr>
              <a:defRPr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7315200" cy="243840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3AC95-2428-4547-9388-2584FC737C10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2D16E-0BF0-4792-A217-BC86F0173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3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ayou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9906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447800" y="2057401"/>
            <a:ext cx="7239000" cy="3810000"/>
          </a:xfrm>
        </p:spPr>
        <p:txBody>
          <a:bodyPr/>
          <a:lstStyle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99A12-22F1-4138-B6B6-A6E253266B90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DF2B-48C2-4534-8930-B11FA61B6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9DC69-46D8-4E92-AF5D-737526F2D292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564F-4E86-44C2-9FE1-54E3F6222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7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209800"/>
            <a:ext cx="35814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209800"/>
            <a:ext cx="35814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5C17-8C54-4D3F-826C-6D9B5D2F7245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51B95-DDAD-42B1-8E6C-637DBC9A6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9B3E8-17B0-49EE-985B-E15F6DBF827C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533AF-5CAB-4969-9AEF-A15FA92B9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6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64D70"/>
                </a:solidFill>
                <a:latin typeface="Futura B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37C7A-7CC8-44C7-9E26-D52E919B85AB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9C4C3-E8EE-47BC-B148-C9F854E90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2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47F3C-EE06-4914-A71E-A8981FFD4913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22CA9-CFE9-4E98-BA83-27745BDE4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609600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286000"/>
            <a:ext cx="7239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721662-7FE6-49E2-8AAA-3EA5F204098A}" type="datetimeFigureOut">
              <a:rPr lang="en-US"/>
              <a:pPr>
                <a:defRPr/>
              </a:pPr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AB4E4C-6E09-4570-8BA1-53C958E3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1" descr="Letterhead-Aug201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64D70"/>
        </a:buClr>
        <a:buSzPct val="70000"/>
        <a:buFont typeface="Wingdings 3" pitchFamily="18" charset="2"/>
        <a:buChar char=""/>
        <a:defRPr sz="2900" kern="1200">
          <a:solidFill>
            <a:schemeClr val="tx1"/>
          </a:solidFill>
          <a:latin typeface="Futura Bk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0066"/>
        </a:buClr>
        <a:buSzPct val="70000"/>
        <a:buFont typeface="Wingdings 3" pitchFamily="18" charset="2"/>
        <a:buChar char=""/>
        <a:defRPr sz="2800" kern="1200">
          <a:solidFill>
            <a:schemeClr val="tx1"/>
          </a:solidFill>
          <a:latin typeface="Futura Bk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64D70"/>
        </a:buClr>
        <a:buSzPct val="70000"/>
        <a:buFont typeface="Wingdings 3" pitchFamily="18" charset="2"/>
        <a:buChar char=""/>
        <a:defRPr sz="2400" kern="1200">
          <a:solidFill>
            <a:schemeClr val="tx1"/>
          </a:solidFill>
          <a:latin typeface="Futura Bk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0066"/>
        </a:buClr>
        <a:buSzPct val="70000"/>
        <a:buFont typeface="Wingdings 3" pitchFamily="18" charset="2"/>
        <a:buChar char=""/>
        <a:defRPr sz="2000" kern="1200">
          <a:solidFill>
            <a:schemeClr val="tx1"/>
          </a:solidFill>
          <a:latin typeface="Futura Bk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64D70"/>
        </a:buClr>
        <a:buSzPct val="70000"/>
        <a:buFont typeface="Wingdings 3" pitchFamily="18" charset="2"/>
        <a:buChar char="u"/>
        <a:defRPr sz="2000" kern="1200">
          <a:solidFill>
            <a:schemeClr val="tx1"/>
          </a:solidFill>
          <a:latin typeface="Futura Bk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dn.nhl.com/canucks/images/upload/2008/06/trevor_linden_gallery_23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371600" y="1066800"/>
            <a:ext cx="7315200" cy="2133600"/>
          </a:xfrm>
        </p:spPr>
        <p:txBody>
          <a:bodyPr/>
          <a:lstStyle/>
          <a:p>
            <a:pPr algn="ctr" eaLnBrk="1" hangingPunct="1">
              <a:tabLst>
                <a:tab pos="7083425" algn="r"/>
              </a:tabLst>
            </a:pPr>
            <a:r>
              <a:rPr lang="en-US" sz="3600" dirty="0" smtClean="0"/>
              <a:t>Understanding Legal Liability to Avoid Legal Liability 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7315200" cy="2971800"/>
          </a:xfrm>
        </p:spPr>
        <p:txBody>
          <a:bodyPr rtlCol="0">
            <a:normAutofit fontScale="92500" lnSpcReduction="20000"/>
          </a:bodyPr>
          <a:lstStyle/>
          <a:p>
            <a:pPr eaLnBrk="1" hangingPunct="1">
              <a:defRPr/>
            </a:pPr>
            <a:endParaRPr lang="en-US" b="1" kern="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b="1" kern="0" dirty="0" smtClean="0">
                <a:solidFill>
                  <a:srgbClr val="000000"/>
                </a:solidFill>
              </a:rPr>
              <a:t>Nigel </a:t>
            </a:r>
            <a:r>
              <a:rPr lang="en-US" b="1" kern="0" dirty="0" err="1" smtClean="0">
                <a:solidFill>
                  <a:srgbClr val="000000"/>
                </a:solidFill>
              </a:rPr>
              <a:t>Trevethan</a:t>
            </a:r>
            <a:endParaRPr lang="en-US" b="1" kern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defRPr/>
            </a:pPr>
            <a:endParaRPr lang="en-US" b="1" kern="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b="1" kern="0" dirty="0" smtClean="0">
                <a:solidFill>
                  <a:srgbClr val="000000"/>
                </a:solidFill>
              </a:rPr>
              <a:t>Steven Abramson</a:t>
            </a:r>
            <a:endParaRPr lang="en-US" sz="2000" kern="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US" sz="2000" kern="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sz="2400" i="1" kern="0" dirty="0" smtClean="0">
                <a:solidFill>
                  <a:srgbClr val="000000"/>
                </a:solidFill>
              </a:rPr>
              <a:t>Mortgage Brokers Association of British Columbia</a:t>
            </a:r>
          </a:p>
          <a:p>
            <a:pPr eaLnBrk="1" hangingPunct="1">
              <a:defRPr/>
            </a:pPr>
            <a:r>
              <a:rPr lang="en-US" sz="2000" kern="0" smtClean="0">
                <a:solidFill>
                  <a:srgbClr val="000000"/>
                </a:solidFill>
              </a:rPr>
              <a:t>Kelowna – October 1, 2014</a:t>
            </a:r>
            <a:endParaRPr lang="en-US" sz="2000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Negligence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Harm or Injury</a:t>
            </a:r>
          </a:p>
          <a:p>
            <a:pPr lvl="1"/>
            <a:r>
              <a:rPr lang="en-US" dirty="0" smtClean="0"/>
              <a:t>A plaintiff must objectively demonstrate that some harm or injury has occurred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27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Negligence Law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Causation 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The breach of duty must be causally connected to the other party’s injury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920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Misrepresentations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The act of making a false or misleading statement</a:t>
            </a:r>
          </a:p>
          <a:p>
            <a:pPr marL="914400" lvl="1" indent="-514350">
              <a:buFont typeface="+mj-lt"/>
              <a:buAutoNum type="arabicPeriod"/>
            </a:pPr>
            <a:endParaRPr lang="en-CA" i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CA" i="1" dirty="0" smtClean="0"/>
              <a:t>Negligent misrepresentation</a:t>
            </a:r>
          </a:p>
          <a:p>
            <a:pPr marL="914400" lvl="1" indent="-514350">
              <a:buFont typeface="+mj-lt"/>
              <a:buAutoNum type="arabicPeriod"/>
            </a:pPr>
            <a:endParaRPr lang="en-CA" i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CA" i="1" dirty="0" smtClean="0"/>
              <a:t>Fraudulent misrepresentation</a:t>
            </a:r>
          </a:p>
          <a:p>
            <a:pPr marL="400050" lvl="1" indent="0">
              <a:buNone/>
            </a:pPr>
            <a:endParaRPr lang="en-CA" i="1" dirty="0" smtClean="0"/>
          </a:p>
          <a:p>
            <a:pPr marL="914400" lvl="1" indent="-514350">
              <a:buFont typeface="+mj-lt"/>
              <a:buAutoNum type="arabicPeriod"/>
            </a:pPr>
            <a:endParaRPr lang="en-CA" i="1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19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Misrepresentations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Negligent Misrepresentations</a:t>
            </a:r>
          </a:p>
          <a:p>
            <a:pPr marL="804863" lvl="1" indent="-457200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300" dirty="0"/>
              <a:t>A duty of care </a:t>
            </a:r>
            <a:r>
              <a:rPr lang="en-US" sz="2300" dirty="0" smtClean="0"/>
              <a:t>based </a:t>
            </a:r>
            <a:r>
              <a:rPr lang="en-US" sz="2300" dirty="0"/>
              <a:t>on a “special relationship</a:t>
            </a:r>
            <a:r>
              <a:rPr lang="en-US" sz="2300" dirty="0" smtClean="0"/>
              <a:t>”</a:t>
            </a:r>
          </a:p>
          <a:p>
            <a:pPr marL="804863" lvl="1" indent="-457200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300" dirty="0" smtClean="0"/>
              <a:t>Representation that is untrue, inaccurate or misleading</a:t>
            </a:r>
          </a:p>
          <a:p>
            <a:pPr marL="804863" lvl="1" indent="-457200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300" dirty="0" err="1" smtClean="0"/>
              <a:t>Representor</a:t>
            </a:r>
            <a:r>
              <a:rPr lang="en-US" sz="2300" dirty="0" smtClean="0"/>
              <a:t> acted negligently in making the representation</a:t>
            </a:r>
          </a:p>
          <a:p>
            <a:pPr marL="804863" lvl="1" indent="-457200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300" dirty="0" err="1" smtClean="0"/>
              <a:t>Representee</a:t>
            </a:r>
            <a:r>
              <a:rPr lang="en-US" sz="2300" dirty="0" smtClean="0"/>
              <a:t> reasonably relied on the negligent misrepresentation</a:t>
            </a:r>
          </a:p>
          <a:p>
            <a:pPr marL="804863" lvl="1" indent="-457200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300" dirty="0" smtClean="0"/>
              <a:t>Reliance was detrimental to the </a:t>
            </a:r>
            <a:r>
              <a:rPr lang="en-US" sz="2300" dirty="0" err="1" smtClean="0"/>
              <a:t>representee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107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Misrepresentations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Fraudulent Misrepresentation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a false representation or statement;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k</a:t>
            </a:r>
            <a:r>
              <a:rPr lang="en-CA" dirty="0" smtClean="0"/>
              <a:t>nowingly false;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m</a:t>
            </a:r>
            <a:r>
              <a:rPr lang="en-CA" dirty="0" smtClean="0"/>
              <a:t>ade with the intention to deceive; and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m</a:t>
            </a:r>
            <a:r>
              <a:rPr lang="en-CA" dirty="0" smtClean="0"/>
              <a:t>aterially induced the party to act, resulting in damage.  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42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Fiduciary Duty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duty of the utmost good faith, trust, confidence, and candor owed by a fiduciary to a beneficiary</a:t>
            </a:r>
          </a:p>
          <a:p>
            <a:pPr lvl="1"/>
            <a:endParaRPr lang="en-CA" dirty="0"/>
          </a:p>
          <a:p>
            <a:pPr lvl="1"/>
            <a:r>
              <a:rPr lang="en-CA" dirty="0" smtClean="0"/>
              <a:t>depends on the nature of the relationship between the parties  </a:t>
            </a:r>
          </a:p>
        </p:txBody>
      </p:sp>
    </p:spTree>
    <p:extLst>
      <p:ext uri="{BB962C8B-B14F-4D97-AF65-F5344CB8AC3E}">
        <p14:creationId xmlns:p14="http://schemas.microsoft.com/office/powerpoint/2010/main" val="338646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Fiduciary Duty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fiduciary obligation can exist where: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CA" sz="2400" dirty="0" smtClean="0"/>
              <a:t>Scope for the exercise of discretion or power;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CA" sz="2400" dirty="0" smtClean="0"/>
              <a:t>The power or discretion can be exercised unilaterally; and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CA" sz="2400" dirty="0" smtClean="0"/>
              <a:t>There is a vulnerability to the exercise of the discretion or power. 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2996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Practical Advice </a:t>
            </a:r>
            <a:endParaRPr lang="en-C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057400"/>
            <a:ext cx="5715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34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Practical Advice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Define Your Role and Identify Your Client </a:t>
            </a:r>
            <a:endParaRPr lang="en-CA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CA" dirty="0" smtClean="0"/>
              <a:t>Engagement Letter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r>
              <a:rPr lang="en-CA" dirty="0" smtClean="0"/>
              <a:t>Identify the party or parties to whom you owe a duty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r>
              <a:rPr lang="en-CA" dirty="0" smtClean="0"/>
              <a:t>Identify what you are doing</a:t>
            </a:r>
          </a:p>
          <a:p>
            <a:pPr lvl="1"/>
            <a:endParaRPr lang="en-CA" dirty="0" smtClean="0"/>
          </a:p>
          <a:p>
            <a:pPr marL="514350" indent="-514350">
              <a:buFont typeface="+mj-lt"/>
              <a:buAutoNum type="arabicPeriod"/>
            </a:pP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664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Practical Advice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Define Your Role and Identify Your Client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2"/>
            </a:pPr>
            <a:r>
              <a:rPr lang="en-CA" dirty="0" smtClean="0"/>
              <a:t>Limit Your Potential Liability</a:t>
            </a:r>
          </a:p>
          <a:p>
            <a:pPr lvl="1"/>
            <a:r>
              <a:rPr lang="en-CA" dirty="0" smtClean="0"/>
              <a:t>Provide notice or agreement in advance</a:t>
            </a:r>
          </a:p>
          <a:p>
            <a:pPr lvl="1"/>
            <a:r>
              <a:rPr lang="en-CA" dirty="0"/>
              <a:t>ensure client is aware of limitation</a:t>
            </a:r>
          </a:p>
          <a:p>
            <a:pPr marL="457200" lvl="1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350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Important </a:t>
            </a:r>
            <a:r>
              <a:rPr lang="en-US" dirty="0"/>
              <a:t>Legal Concepts for Mortgage Brokers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CA" dirty="0" smtClean="0"/>
              <a:t>Contract Law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CA" dirty="0" smtClean="0"/>
              <a:t>Negligence Law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CA" dirty="0" smtClean="0"/>
              <a:t>Misrepresentations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CA" dirty="0" smtClean="0"/>
              <a:t>Fiduciary Duty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533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Preventing Claims </a:t>
            </a:r>
          </a:p>
          <a:p>
            <a:pPr lvl="1"/>
            <a:r>
              <a:rPr lang="en-US" dirty="0" smtClean="0"/>
              <a:t>communicate with your clients</a:t>
            </a:r>
          </a:p>
          <a:p>
            <a:pPr lvl="1"/>
            <a:r>
              <a:rPr lang="en-US" dirty="0" smtClean="0"/>
              <a:t>communicate with colleagues</a:t>
            </a:r>
          </a:p>
          <a:p>
            <a:pPr lvl="1"/>
            <a:r>
              <a:rPr lang="en-US" dirty="0" smtClean="0"/>
              <a:t>keep paper or electronic records of meetings, phone conversations, discussions, e-mails</a:t>
            </a:r>
          </a:p>
          <a:p>
            <a:pPr lvl="1"/>
            <a:r>
              <a:rPr lang="en-US" dirty="0" smtClean="0"/>
              <a:t>explain documentation to clients before they sign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7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Practical 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Dealing with Unsophisticated Clients</a:t>
            </a:r>
          </a:p>
          <a:p>
            <a:pPr lvl="1">
              <a:lnSpc>
                <a:spcPct val="150000"/>
              </a:lnSpc>
            </a:pPr>
            <a:r>
              <a:rPr lang="en-CA" dirty="0" smtClean="0"/>
              <a:t>Paper your file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r>
              <a:rPr lang="en-CA" dirty="0" smtClean="0"/>
              <a:t>Spend extra time and take extra steps to ensure clients are fully informed</a:t>
            </a:r>
          </a:p>
          <a:p>
            <a:pPr lvl="2"/>
            <a:r>
              <a:rPr lang="en-CA" dirty="0" smtClean="0"/>
              <a:t>e.g. see Law Society of BC Code of Professional Conduct rule for lawyers dealing with an unrepresented person.   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003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Case Law Review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 3" pitchFamily="18" charset="2"/>
              <a:buAutoNum type="arabicPeriod"/>
            </a:pPr>
            <a:r>
              <a:rPr lang="en-CA" i="1" dirty="0"/>
              <a:t>Lindner v. </a:t>
            </a:r>
            <a:r>
              <a:rPr lang="en-CA" i="1" dirty="0" err="1"/>
              <a:t>Allin</a:t>
            </a:r>
            <a:r>
              <a:rPr lang="en-CA" dirty="0"/>
              <a:t>, 2004 BCCA 243 </a:t>
            </a:r>
            <a:endParaRPr lang="en-CA" dirty="0" smtClean="0"/>
          </a:p>
          <a:p>
            <a:pPr marL="514350" indent="-514350">
              <a:buFont typeface="Wingdings 3" pitchFamily="18" charset="2"/>
              <a:buAutoNum type="arabicPeriod"/>
            </a:pPr>
            <a:endParaRPr lang="en-CA" dirty="0"/>
          </a:p>
          <a:p>
            <a:pPr marL="514350" indent="-514350">
              <a:buAutoNum type="arabicPeriod"/>
            </a:pPr>
            <a:r>
              <a:rPr lang="en-CA" i="1" dirty="0" smtClean="0"/>
              <a:t>St. Louis v. CIBC Mortgages Inc.</a:t>
            </a:r>
            <a:r>
              <a:rPr lang="en-CA" dirty="0" smtClean="0"/>
              <a:t>, [2004] O.J. No. 2681 (S.C.J.)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5689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1371600" y="1752600"/>
            <a:ext cx="7315200" cy="762000"/>
          </a:xfrm>
        </p:spPr>
        <p:txBody>
          <a:bodyPr/>
          <a:lstStyle/>
          <a:p>
            <a:r>
              <a:rPr lang="en-US" smtClean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7315200" cy="3124200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2800" b="1" kern="0" dirty="0" smtClean="0">
                <a:solidFill>
                  <a:srgbClr val="000000"/>
                </a:solidFill>
              </a:rPr>
              <a:t>Nigel </a:t>
            </a:r>
            <a:r>
              <a:rPr lang="en-US" sz="2800" b="1" kern="0" dirty="0" err="1" smtClean="0">
                <a:solidFill>
                  <a:srgbClr val="000000"/>
                </a:solidFill>
              </a:rPr>
              <a:t>Trevethan</a:t>
            </a:r>
            <a:r>
              <a:rPr lang="en-US" sz="2800" b="1" kern="0" dirty="0" smtClean="0">
                <a:solidFill>
                  <a:srgbClr val="000000"/>
                </a:solidFill>
              </a:rPr>
              <a:t> – </a:t>
            </a:r>
            <a:r>
              <a:rPr lang="en-US" sz="2800" b="1" i="1" kern="0" dirty="0" smtClean="0">
                <a:solidFill>
                  <a:srgbClr val="000000"/>
                </a:solidFill>
              </a:rPr>
              <a:t>Partner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800" b="1" kern="0" dirty="0" smtClean="0">
                <a:solidFill>
                  <a:srgbClr val="000000"/>
                </a:solidFill>
              </a:rPr>
              <a:t>604-895-2821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800" b="1" kern="0" dirty="0" smtClean="0">
                <a:solidFill>
                  <a:srgbClr val="000000"/>
                </a:solidFill>
              </a:rPr>
              <a:t>ntrevethan@harpergrey.com</a:t>
            </a:r>
          </a:p>
          <a:p>
            <a:pPr eaLnBrk="1" hangingPunct="1">
              <a:spcBef>
                <a:spcPts val="1200"/>
              </a:spcBef>
              <a:defRPr/>
            </a:pPr>
            <a:endParaRPr lang="en-US" sz="2800" b="1" kern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800" b="1" kern="0" dirty="0" smtClean="0">
                <a:solidFill>
                  <a:srgbClr val="000000"/>
                </a:solidFill>
              </a:rPr>
              <a:t>Steven Abramson – </a:t>
            </a:r>
            <a:r>
              <a:rPr lang="en-US" sz="2800" b="1" i="1" kern="0" dirty="0" smtClean="0">
                <a:solidFill>
                  <a:srgbClr val="000000"/>
                </a:solidFill>
              </a:rPr>
              <a:t>Associate</a:t>
            </a:r>
            <a:endParaRPr lang="en-US" sz="2800" b="1" kern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800" b="1" dirty="0" smtClean="0"/>
              <a:t>604-895-2814</a:t>
            </a:r>
          </a:p>
          <a:p>
            <a:pPr>
              <a:spcBef>
                <a:spcPts val="0"/>
              </a:spcBef>
              <a:defRPr/>
            </a:pPr>
            <a:r>
              <a:rPr lang="en-US" sz="2800" b="1" dirty="0" smtClean="0"/>
              <a:t>sabramson@harpergrey.com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Contract Law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Requirements for a valid contract:</a:t>
            </a:r>
          </a:p>
          <a:p>
            <a:pPr lvl="1">
              <a:lnSpc>
                <a:spcPct val="200000"/>
              </a:lnSpc>
            </a:pPr>
            <a:r>
              <a:rPr lang="en-CA" dirty="0" smtClean="0"/>
              <a:t>offer and acceptance</a:t>
            </a:r>
          </a:p>
          <a:p>
            <a:pPr lvl="1">
              <a:lnSpc>
                <a:spcPct val="200000"/>
              </a:lnSpc>
            </a:pPr>
            <a:r>
              <a:rPr lang="en-CA" dirty="0" smtClean="0"/>
              <a:t>certainty of terms</a:t>
            </a:r>
          </a:p>
          <a:p>
            <a:pPr lvl="1">
              <a:lnSpc>
                <a:spcPct val="200000"/>
              </a:lnSpc>
            </a:pPr>
            <a:r>
              <a:rPr lang="en-CA" dirty="0" smtClean="0"/>
              <a:t>consideration </a:t>
            </a:r>
          </a:p>
          <a:p>
            <a:pPr lvl="1">
              <a:lnSpc>
                <a:spcPct val="200000"/>
              </a:lnSpc>
            </a:pPr>
            <a:r>
              <a:rPr lang="en-CA" dirty="0" smtClean="0"/>
              <a:t>meeting of the minds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321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Contract Law	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</a:pPr>
            <a:endParaRPr lang="en-US" dirty="0" smtClean="0"/>
          </a:p>
          <a:p>
            <a:pPr eaLnBrk="1" hangingPunct="1">
              <a:spcBef>
                <a:spcPts val="1200"/>
              </a:spcBef>
            </a:pPr>
            <a:r>
              <a:rPr lang="en-US" dirty="0" smtClean="0"/>
              <a:t>Oral contracts vs. written contracts</a:t>
            </a:r>
          </a:p>
          <a:p>
            <a:pPr eaLnBrk="1" hangingPunct="1">
              <a:spcBef>
                <a:spcPts val="1200"/>
              </a:spcBef>
            </a:pPr>
            <a:endParaRPr lang="en-US" dirty="0"/>
          </a:p>
          <a:p>
            <a:pPr eaLnBrk="1" hangingPunct="1">
              <a:spcBef>
                <a:spcPts val="1200"/>
              </a:spcBef>
            </a:pPr>
            <a:r>
              <a:rPr lang="en-US" dirty="0" smtClean="0"/>
              <a:t>Implied standards of practice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77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Contract Law  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dirty="0" smtClean="0"/>
              <a:t>Contracts are your friends! 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dirty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dirty="0" smtClean="0"/>
          </a:p>
        </p:txBody>
      </p:sp>
      <p:pic>
        <p:nvPicPr>
          <p:cNvPr id="3" name="Picture 2" descr="http://cdn.nhl.com/canucks/images/upload/2008/12/trevor_linden_gallery_23_tt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95600"/>
            <a:ext cx="3733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7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Negligence Law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i="1" dirty="0" smtClean="0"/>
              <a:t>What is negligence?</a:t>
            </a:r>
          </a:p>
          <a:p>
            <a:pPr marL="457200" lvl="1" indent="0" eaLnBrk="1" hangingPunct="1">
              <a:spcBef>
                <a:spcPts val="1200"/>
              </a:spcBef>
              <a:buNone/>
            </a:pPr>
            <a:endParaRPr lang="en-US" i="1" dirty="0" smtClean="0"/>
          </a:p>
          <a:p>
            <a:pPr lvl="1" eaLnBrk="1" hangingPunct="1">
              <a:spcBef>
                <a:spcPts val="1200"/>
              </a:spcBef>
            </a:pPr>
            <a:r>
              <a:rPr lang="en-US" i="1" dirty="0" smtClean="0"/>
              <a:t>the failure to exercise the standard of care that a reasonably prudent mortgage broker would have exercised in a similar situation</a:t>
            </a:r>
            <a:endParaRPr lang="en-US" i="1" dirty="0"/>
          </a:p>
          <a:p>
            <a:pPr eaLnBrk="1" hangingPunct="1">
              <a:spcBef>
                <a:spcPts val="18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7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Negligence Law 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i="1" dirty="0" smtClean="0"/>
              <a:t>The Duty of Care</a:t>
            </a:r>
            <a:endParaRPr lang="en-US" i="1" dirty="0"/>
          </a:p>
          <a:p>
            <a:pPr lvl="1" eaLnBrk="1" hangingPunct="1">
              <a:spcBef>
                <a:spcPts val="1200"/>
              </a:spcBef>
            </a:pPr>
            <a:r>
              <a:rPr lang="en-US" i="1" dirty="0" smtClean="0"/>
              <a:t>Does A owe a duty to take reasonable care for the benefit of B?  </a:t>
            </a:r>
          </a:p>
          <a:p>
            <a:pPr marL="914400" lvl="1" indent="-45720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i="1" dirty="0" smtClean="0"/>
              <a:t>Was the harm reasonably foreseeable?</a:t>
            </a:r>
          </a:p>
          <a:p>
            <a:pPr marL="914400" lvl="1" indent="-45720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i="1" dirty="0" smtClean="0"/>
              <a:t>Are there reasons, notwithstanding proximity, that tort liability should not be recognized?</a:t>
            </a:r>
          </a:p>
          <a:p>
            <a:pPr marL="914400" lvl="1" indent="-45720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i="1" dirty="0" smtClean="0"/>
              <a:t>Are there policy concerns that should negate a duty?</a:t>
            </a:r>
            <a:endParaRPr lang="en-US" i="1" dirty="0"/>
          </a:p>
          <a:p>
            <a:pPr marL="682625" indent="-682625" eaLnBrk="1" hangingPunct="1">
              <a:spcBef>
                <a:spcPts val="1200"/>
              </a:spcBef>
              <a:buNone/>
              <a:tabLst>
                <a:tab pos="682625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77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Negligence Law	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i="1" dirty="0" smtClean="0"/>
              <a:t>Standard of Care </a:t>
            </a:r>
            <a:endParaRPr lang="en-US" i="1" dirty="0"/>
          </a:p>
          <a:p>
            <a:pPr marL="457200" lvl="1" indent="0" eaLnBrk="1" hangingPunct="1">
              <a:spcBef>
                <a:spcPts val="1200"/>
              </a:spcBef>
              <a:buNone/>
            </a:pPr>
            <a:endParaRPr lang="en-US" i="1" dirty="0"/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Conduct must be assessed from the perspective of a “reasonable and prudent person”</a:t>
            </a:r>
          </a:p>
          <a:p>
            <a:pPr lvl="2" eaLnBrk="1" hangingPunct="1">
              <a:spcBef>
                <a:spcPts val="1200"/>
              </a:spcBef>
            </a:pPr>
            <a:r>
              <a:rPr lang="en-US" i="1" dirty="0" smtClean="0"/>
              <a:t>Test is contextual  </a:t>
            </a:r>
            <a:endParaRPr lang="en-US" i="1" dirty="0"/>
          </a:p>
          <a:p>
            <a:pPr marL="682625" indent="-682625" eaLnBrk="1" hangingPunct="1">
              <a:spcBef>
                <a:spcPts val="1200"/>
              </a:spcBef>
              <a:buNone/>
              <a:tabLst>
                <a:tab pos="682625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7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Negligence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Breach of Standard of Care</a:t>
            </a:r>
          </a:p>
          <a:p>
            <a:pPr lvl="1"/>
            <a:r>
              <a:rPr lang="en-US" dirty="0" smtClean="0"/>
              <a:t>A mortgage broker will be judged against his/her peers by referring to:</a:t>
            </a:r>
          </a:p>
          <a:p>
            <a:pPr lvl="2"/>
            <a:r>
              <a:rPr lang="en-US" dirty="0" smtClean="0"/>
              <a:t>expert opinion</a:t>
            </a:r>
          </a:p>
          <a:p>
            <a:pPr lvl="2"/>
            <a:r>
              <a:rPr lang="en-US" dirty="0" smtClean="0"/>
              <a:t>guidelines of applicable professional associations</a:t>
            </a:r>
          </a:p>
          <a:p>
            <a:pPr lvl="2"/>
            <a:r>
              <a:rPr lang="en-US" dirty="0" smtClean="0"/>
              <a:t>textbooks, literature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</Template>
  <TotalTime>797</TotalTime>
  <Words>587</Words>
  <Application>Microsoft Office PowerPoint</Application>
  <PresentationFormat>On-screen Show (4:3)</PresentationFormat>
  <Paragraphs>142</Paragraphs>
  <Slides>23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PowerPoint Presentation</vt:lpstr>
      <vt:lpstr>Understanding Legal Liability to Avoid Legal Liability   </vt:lpstr>
      <vt:lpstr>   Important Legal Concepts for Mortgage Brokers</vt:lpstr>
      <vt:lpstr>Contract Law</vt:lpstr>
      <vt:lpstr>Contract Law </vt:lpstr>
      <vt:lpstr>Contract Law  </vt:lpstr>
      <vt:lpstr>Negligence Law</vt:lpstr>
      <vt:lpstr>Negligence Law </vt:lpstr>
      <vt:lpstr>Negligence Law </vt:lpstr>
      <vt:lpstr>Negligence Law</vt:lpstr>
      <vt:lpstr>Negligence Law</vt:lpstr>
      <vt:lpstr>Negligence Law</vt:lpstr>
      <vt:lpstr>Misrepresentations</vt:lpstr>
      <vt:lpstr>Misrepresentations</vt:lpstr>
      <vt:lpstr>Misrepresentations</vt:lpstr>
      <vt:lpstr>Fiduciary Duty </vt:lpstr>
      <vt:lpstr>Fiduciary Duty</vt:lpstr>
      <vt:lpstr>Practical Advice </vt:lpstr>
      <vt:lpstr>Practical Advice</vt:lpstr>
      <vt:lpstr>Practical Advice </vt:lpstr>
      <vt:lpstr>Practical Advice</vt:lpstr>
      <vt:lpstr>Practical Advice</vt:lpstr>
      <vt:lpstr>Case Law Review</vt:lpstr>
      <vt:lpstr>Questions?</vt:lpstr>
    </vt:vector>
  </TitlesOfParts>
  <Company>Harper Grey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Title: Futura BK 44 Bold</dc:title>
  <dc:creator>Ronaldo R. Acuna</dc:creator>
  <cp:lastModifiedBy>Nigel Trevethan</cp:lastModifiedBy>
  <cp:revision>61</cp:revision>
  <cp:lastPrinted>2014-06-12T00:30:05Z</cp:lastPrinted>
  <dcterms:created xsi:type="dcterms:W3CDTF">2012-03-12T17:22:10Z</dcterms:created>
  <dcterms:modified xsi:type="dcterms:W3CDTF">2014-09-29T16:22:58Z</dcterms:modified>
</cp:coreProperties>
</file>