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67"/>
  </p:notesMasterIdLst>
  <p:handoutMasterIdLst>
    <p:handoutMasterId r:id="rId68"/>
  </p:handoutMasterIdLst>
  <p:sldIdLst>
    <p:sldId id="273" r:id="rId2"/>
    <p:sldId id="473" r:id="rId3"/>
    <p:sldId id="474" r:id="rId4"/>
    <p:sldId id="258" r:id="rId5"/>
    <p:sldId id="475" r:id="rId6"/>
    <p:sldId id="417" r:id="rId7"/>
    <p:sldId id="436" r:id="rId8"/>
    <p:sldId id="305" r:id="rId9"/>
    <p:sldId id="434" r:id="rId10"/>
    <p:sldId id="390" r:id="rId11"/>
    <p:sldId id="307" r:id="rId12"/>
    <p:sldId id="437" r:id="rId13"/>
    <p:sldId id="430" r:id="rId14"/>
    <p:sldId id="362" r:id="rId15"/>
    <p:sldId id="477" r:id="rId16"/>
    <p:sldId id="478" r:id="rId17"/>
    <p:sldId id="479" r:id="rId18"/>
    <p:sldId id="480" r:id="rId19"/>
    <p:sldId id="435" r:id="rId20"/>
    <p:sldId id="440" r:id="rId21"/>
    <p:sldId id="461" r:id="rId22"/>
    <p:sldId id="463" r:id="rId23"/>
    <p:sldId id="464" r:id="rId24"/>
    <p:sldId id="466" r:id="rId25"/>
    <p:sldId id="467" r:id="rId26"/>
    <p:sldId id="476" r:id="rId27"/>
    <p:sldId id="432" r:id="rId28"/>
    <p:sldId id="364" r:id="rId29"/>
    <p:sldId id="396" r:id="rId30"/>
    <p:sldId id="378" r:id="rId31"/>
    <p:sldId id="468" r:id="rId32"/>
    <p:sldId id="450" r:id="rId33"/>
    <p:sldId id="397" r:id="rId34"/>
    <p:sldId id="443" r:id="rId35"/>
    <p:sldId id="481" r:id="rId36"/>
    <p:sldId id="369" r:id="rId37"/>
    <p:sldId id="381" r:id="rId38"/>
    <p:sldId id="469" r:id="rId39"/>
    <p:sldId id="483" r:id="rId40"/>
    <p:sldId id="444" r:id="rId41"/>
    <p:sldId id="446" r:id="rId42"/>
    <p:sldId id="431" r:id="rId43"/>
    <p:sldId id="452" r:id="rId44"/>
    <p:sldId id="451" r:id="rId45"/>
    <p:sldId id="384" r:id="rId46"/>
    <p:sldId id="433" r:id="rId47"/>
    <p:sldId id="324" r:id="rId48"/>
    <p:sldId id="355" r:id="rId49"/>
    <p:sldId id="347" r:id="rId50"/>
    <p:sldId id="488" r:id="rId51"/>
    <p:sldId id="471" r:id="rId52"/>
    <p:sldId id="457" r:id="rId53"/>
    <p:sldId id="482" r:id="rId54"/>
    <p:sldId id="489" r:id="rId55"/>
    <p:sldId id="328" r:id="rId56"/>
    <p:sldId id="490" r:id="rId57"/>
    <p:sldId id="387" r:id="rId58"/>
    <p:sldId id="492" r:id="rId59"/>
    <p:sldId id="262" r:id="rId60"/>
    <p:sldId id="485" r:id="rId61"/>
    <p:sldId id="415" r:id="rId62"/>
    <p:sldId id="495" r:id="rId63"/>
    <p:sldId id="472" r:id="rId64"/>
    <p:sldId id="496" r:id="rId65"/>
    <p:sldId id="491" r:id="rId6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40DBC"/>
    <a:srgbClr val="F1800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34615" autoAdjust="0"/>
    <p:restoredTop sz="86420" autoAdjust="0"/>
  </p:normalViewPr>
  <p:slideViewPr>
    <p:cSldViewPr>
      <p:cViewPr>
        <p:scale>
          <a:sx n="119" d="100"/>
          <a:sy n="119" d="100"/>
        </p:scale>
        <p:origin x="-1368" y="174"/>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49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027" y="1"/>
            <a:ext cx="2972421" cy="464980"/>
          </a:xfrm>
          <a:prstGeom prst="rect">
            <a:avLst/>
          </a:prstGeom>
        </p:spPr>
        <p:txBody>
          <a:bodyPr vert="horz" lIns="91440" tIns="45720" rIns="91440" bIns="45720" rtlCol="0"/>
          <a:lstStyle>
            <a:lvl1pPr algn="r">
              <a:defRPr sz="1200"/>
            </a:lvl1pPr>
          </a:lstStyle>
          <a:p>
            <a:fld id="{2D0D6E45-A76A-48F6-9BFF-677A9534E57C}" type="datetimeFigureOut">
              <a:rPr lang="en-US" smtClean="0"/>
              <a:pPr/>
              <a:t>9/30/2014</a:t>
            </a:fld>
            <a:endParaRPr lang="en-US" dirty="0"/>
          </a:p>
        </p:txBody>
      </p:sp>
      <p:sp>
        <p:nvSpPr>
          <p:cNvPr id="4" name="Footer Placeholder 3"/>
          <p:cNvSpPr>
            <a:spLocks noGrp="1"/>
          </p:cNvSpPr>
          <p:nvPr>
            <p:ph type="ftr" sz="quarter" idx="2"/>
          </p:nvPr>
        </p:nvSpPr>
        <p:spPr>
          <a:xfrm>
            <a:off x="1" y="8829823"/>
            <a:ext cx="2972421" cy="46498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027" y="8829823"/>
            <a:ext cx="2972421" cy="464980"/>
          </a:xfrm>
          <a:prstGeom prst="rect">
            <a:avLst/>
          </a:prstGeom>
        </p:spPr>
        <p:txBody>
          <a:bodyPr vert="horz" lIns="91440" tIns="45720" rIns="91440" bIns="45720" rtlCol="0" anchor="b"/>
          <a:lstStyle>
            <a:lvl1pPr algn="r">
              <a:defRPr sz="1200"/>
            </a:lvl1pPr>
          </a:lstStyle>
          <a:p>
            <a:fld id="{10A32EF4-ECAD-4943-92B8-29A97B09260B}" type="slidenum">
              <a:rPr lang="en-US" smtClean="0"/>
              <a:pPr/>
              <a:t>‹#›</a:t>
            </a:fld>
            <a:endParaRPr lang="en-US" dirty="0"/>
          </a:p>
        </p:txBody>
      </p:sp>
    </p:spTree>
    <p:extLst>
      <p:ext uri="{BB962C8B-B14F-4D97-AF65-F5344CB8AC3E}">
        <p14:creationId xmlns:p14="http://schemas.microsoft.com/office/powerpoint/2010/main" xmlns="" val="887159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2830" tIns="46415" rIns="92830" bIns="46415" rtlCol="0"/>
          <a:lstStyle>
            <a:lvl1pPr algn="r">
              <a:defRPr sz="1200"/>
            </a:lvl1pPr>
          </a:lstStyle>
          <a:p>
            <a:fld id="{AD76B0FF-3D99-46FA-8C15-FB0318711B69}" type="datetimeFigureOut">
              <a:rPr lang="en-US" smtClean="0"/>
              <a:pPr/>
              <a:t>9/30/2014</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2971800" cy="464820"/>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6"/>
            <a:ext cx="2971800" cy="464820"/>
          </a:xfrm>
          <a:prstGeom prst="rect">
            <a:avLst/>
          </a:prstGeom>
        </p:spPr>
        <p:txBody>
          <a:bodyPr vert="horz" lIns="92830" tIns="46415" rIns="92830" bIns="46415" rtlCol="0" anchor="b"/>
          <a:lstStyle>
            <a:lvl1pPr algn="r">
              <a:defRPr sz="1200"/>
            </a:lvl1pPr>
          </a:lstStyle>
          <a:p>
            <a:fld id="{7157F0CF-E329-47C5-9B00-54ECED7BC4A7}" type="slidenum">
              <a:rPr lang="en-US" smtClean="0"/>
              <a:pPr/>
              <a:t>‹#›</a:t>
            </a:fld>
            <a:endParaRPr lang="en-US" dirty="0"/>
          </a:p>
        </p:txBody>
      </p:sp>
    </p:spTree>
    <p:extLst>
      <p:ext uri="{BB962C8B-B14F-4D97-AF65-F5344CB8AC3E}">
        <p14:creationId xmlns:p14="http://schemas.microsoft.com/office/powerpoint/2010/main" xmlns="" val="994623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57F0CF-E329-47C5-9B00-54ECED7BC4A7}" type="slidenum">
              <a:rPr lang="en-US" smtClean="0"/>
              <a:pPr/>
              <a:t>4</a:t>
            </a:fld>
            <a:endParaRPr lang="en-US" dirty="0"/>
          </a:p>
        </p:txBody>
      </p:sp>
    </p:spTree>
    <p:extLst>
      <p:ext uri="{BB962C8B-B14F-4D97-AF65-F5344CB8AC3E}">
        <p14:creationId xmlns:p14="http://schemas.microsoft.com/office/powerpoint/2010/main" xmlns="" val="22437598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ABF3817-450B-4544-9C58-5F53D4C1A7A5}" type="datetime1">
              <a:rPr lang="en-CA" smtClean="0"/>
              <a:pPr/>
              <a:t>30/09/2014</a:t>
            </a:fld>
            <a:endParaRPr lang="en-CA"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CA"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077A6B4-676C-432C-A45B-16E6E7F86421}" type="slidenum">
              <a:rPr lang="en-CA" smtClean="0"/>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DA1FF0-1AB0-4446-BFB0-374D217BE457}" type="datetime1">
              <a:rPr lang="en-CA" smtClean="0"/>
              <a:pPr/>
              <a:t>30/09/2014</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0077A6B4-676C-432C-A45B-16E6E7F86421}"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F1C8E4-E9B0-48BA-B60B-688E2789328B}" type="datetime1">
              <a:rPr lang="en-CA" smtClean="0"/>
              <a:pPr/>
              <a:t>30/09/2014</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0077A6B4-676C-432C-A45B-16E6E7F86421}"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23E804F-9D45-4070-AB97-1596632EF854}" type="datetime1">
              <a:rPr lang="en-CA" smtClean="0"/>
              <a:pPr/>
              <a:t>30/09/2014</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0077A6B4-676C-432C-A45B-16E6E7F86421}" type="slidenum">
              <a:rPr lang="en-CA" smtClean="0"/>
              <a:pPr/>
              <a:t>‹#›</a:t>
            </a:fld>
            <a:endParaRPr lang="en-CA"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65231D3-85EE-4970-BBD1-B5B1A86E298F}" type="datetime1">
              <a:rPr lang="en-CA" smtClean="0"/>
              <a:pPr/>
              <a:t>30/09/2014</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0077A6B4-676C-432C-A45B-16E6E7F86421}" type="slidenum">
              <a:rPr lang="en-CA" smtClean="0"/>
              <a:pPr/>
              <a:t>‹#›</a:t>
            </a:fld>
            <a:endParaRPr lang="en-CA"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B1372D5-1E78-426A-BDEC-39B1F5B1CCD9}" type="datetime1">
              <a:rPr lang="en-CA" smtClean="0"/>
              <a:pPr/>
              <a:t>30/09/2014</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0077A6B4-676C-432C-A45B-16E6E7F86421}" type="slidenum">
              <a:rPr lang="en-CA" smtClean="0"/>
              <a:pPr/>
              <a:t>‹#›</a:t>
            </a:fld>
            <a:endParaRPr lang="en-CA"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8A81565-E718-4846-B67A-C8DFD3BFEAFA}" type="datetime1">
              <a:rPr lang="en-CA" smtClean="0"/>
              <a:pPr/>
              <a:t>30/09/2014</a:t>
            </a:fld>
            <a:endParaRPr lang="en-CA" dirty="0"/>
          </a:p>
        </p:txBody>
      </p:sp>
      <p:sp>
        <p:nvSpPr>
          <p:cNvPr id="8" name="Footer Placeholder 7"/>
          <p:cNvSpPr>
            <a:spLocks noGrp="1"/>
          </p:cNvSpPr>
          <p:nvPr>
            <p:ph type="ftr" sz="quarter" idx="11"/>
          </p:nvPr>
        </p:nvSpPr>
        <p:spPr/>
        <p:txBody>
          <a:bodyPr/>
          <a:lstStyle>
            <a:extLst/>
          </a:lstStyle>
          <a:p>
            <a:endParaRPr lang="en-CA" dirty="0"/>
          </a:p>
        </p:txBody>
      </p:sp>
      <p:sp>
        <p:nvSpPr>
          <p:cNvPr id="9" name="Slide Number Placeholder 8"/>
          <p:cNvSpPr>
            <a:spLocks noGrp="1"/>
          </p:cNvSpPr>
          <p:nvPr>
            <p:ph type="sldNum" sz="quarter" idx="12"/>
          </p:nvPr>
        </p:nvSpPr>
        <p:spPr/>
        <p:txBody>
          <a:bodyPr/>
          <a:lstStyle>
            <a:extLst/>
          </a:lstStyle>
          <a:p>
            <a:fld id="{0077A6B4-676C-432C-A45B-16E6E7F86421}" type="slidenum">
              <a:rPr lang="en-CA" smtClean="0"/>
              <a:pPr/>
              <a:t>‹#›</a:t>
            </a:fld>
            <a:endParaRPr lang="en-CA"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C4272943-17D8-4908-BABC-08EF9022FC6D}" type="datetime1">
              <a:rPr lang="en-CA" smtClean="0"/>
              <a:pPr/>
              <a:t>30/09/2014</a:t>
            </a:fld>
            <a:endParaRPr lang="en-CA" dirty="0"/>
          </a:p>
        </p:txBody>
      </p:sp>
      <p:sp>
        <p:nvSpPr>
          <p:cNvPr id="4" name="Footer Placeholder 3"/>
          <p:cNvSpPr>
            <a:spLocks noGrp="1"/>
          </p:cNvSpPr>
          <p:nvPr>
            <p:ph type="ftr" sz="quarter" idx="11"/>
          </p:nvPr>
        </p:nvSpPr>
        <p:spPr/>
        <p:txBody>
          <a:bodyPr/>
          <a:lstStyle>
            <a:extLst/>
          </a:lstStyle>
          <a:p>
            <a:endParaRPr lang="en-CA" dirty="0"/>
          </a:p>
        </p:txBody>
      </p:sp>
      <p:sp>
        <p:nvSpPr>
          <p:cNvPr id="5" name="Slide Number Placeholder 4"/>
          <p:cNvSpPr>
            <a:spLocks noGrp="1"/>
          </p:cNvSpPr>
          <p:nvPr>
            <p:ph type="sldNum" sz="quarter" idx="12"/>
          </p:nvPr>
        </p:nvSpPr>
        <p:spPr/>
        <p:txBody>
          <a:bodyPr/>
          <a:lstStyle>
            <a:extLst/>
          </a:lstStyle>
          <a:p>
            <a:fld id="{0077A6B4-676C-432C-A45B-16E6E7F86421}" type="slidenum">
              <a:rPr lang="en-CA" smtClean="0"/>
              <a:pPr/>
              <a:t>‹#›</a:t>
            </a:fld>
            <a:endParaRPr lang="en-CA"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02B0C55-1C34-459E-AB4F-0A9E1CDAC3C6}" type="datetime1">
              <a:rPr lang="en-CA" smtClean="0"/>
              <a:pPr/>
              <a:t>30/09/2014</a:t>
            </a:fld>
            <a:endParaRPr lang="en-CA" dirty="0"/>
          </a:p>
        </p:txBody>
      </p:sp>
      <p:sp>
        <p:nvSpPr>
          <p:cNvPr id="3" name="Footer Placeholder 2"/>
          <p:cNvSpPr>
            <a:spLocks noGrp="1"/>
          </p:cNvSpPr>
          <p:nvPr>
            <p:ph type="ftr" sz="quarter" idx="11"/>
          </p:nvPr>
        </p:nvSpPr>
        <p:spPr/>
        <p:txBody>
          <a:bodyPr/>
          <a:lstStyle>
            <a:extLst/>
          </a:lstStyle>
          <a:p>
            <a:endParaRPr lang="en-CA" dirty="0"/>
          </a:p>
        </p:txBody>
      </p:sp>
      <p:sp>
        <p:nvSpPr>
          <p:cNvPr id="4" name="Slide Number Placeholder 3"/>
          <p:cNvSpPr>
            <a:spLocks noGrp="1"/>
          </p:cNvSpPr>
          <p:nvPr>
            <p:ph type="sldNum" sz="quarter" idx="12"/>
          </p:nvPr>
        </p:nvSpPr>
        <p:spPr/>
        <p:txBody>
          <a:bodyPr/>
          <a:lstStyle>
            <a:extLst/>
          </a:lstStyle>
          <a:p>
            <a:fld id="{0077A6B4-676C-432C-A45B-16E6E7F86421}"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A3BA98B-6C7B-4B9B-B3F2-847338C8284F}" type="datetime1">
              <a:rPr lang="en-CA" smtClean="0"/>
              <a:pPr/>
              <a:t>30/09/2014</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0077A6B4-676C-432C-A45B-16E6E7F86421}" type="slidenum">
              <a:rPr lang="en-CA" smtClean="0"/>
              <a:pPr/>
              <a:t>‹#›</a:t>
            </a:fld>
            <a:endParaRPr lang="en-CA"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53821D8-5C42-4B0C-9103-A4470B24A8ED}" type="datetime1">
              <a:rPr lang="en-CA" smtClean="0"/>
              <a:pPr/>
              <a:t>30/09/2014</a:t>
            </a:fld>
            <a:endParaRPr lang="en-CA"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CA"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077A6B4-676C-432C-A45B-16E6E7F86421}" type="slidenum">
              <a:rPr lang="en-CA" smtClean="0"/>
              <a:pPr/>
              <a:t>‹#›</a:t>
            </a:fld>
            <a:endParaRPr lang="en-CA"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AC8D3C4-E9C4-452C-B8CB-9A90F64199E3}" type="datetime1">
              <a:rPr lang="en-CA" smtClean="0"/>
              <a:pPr/>
              <a:t>30/09/2014</a:t>
            </a:fld>
            <a:endParaRPr lang="en-CA"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CA"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077A6B4-676C-432C-A45B-16E6E7F86421}"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609601"/>
            <a:ext cx="8229600" cy="5397692"/>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r>
              <a:rPr lang="en-US" sz="4800" b="1" dirty="0" smtClean="0">
                <a:solidFill>
                  <a:schemeClr val="tx2">
                    <a:lumMod val="75000"/>
                  </a:schemeClr>
                </a:solidFill>
                <a:latin typeface="Arial" pitchFamily="34" charset="0"/>
                <a:cs typeface="Arial" pitchFamily="34" charset="0"/>
              </a:rPr>
              <a:t>Canada’s Anti-Spam Legislation</a:t>
            </a:r>
          </a:p>
          <a:p>
            <a:pPr marL="109728" algn="ctr"/>
            <a:r>
              <a:rPr lang="en-US" b="1" i="1" dirty="0" smtClean="0">
                <a:solidFill>
                  <a:srgbClr val="F1800F"/>
                </a:solidFill>
                <a:latin typeface="Arial" pitchFamily="34" charset="0"/>
                <a:cs typeface="Arial" pitchFamily="34" charset="0"/>
              </a:rPr>
              <a:t>(a guide and suggested steps)</a:t>
            </a:r>
          </a:p>
          <a:p>
            <a:pPr marL="109728" algn="ctr"/>
            <a:endParaRPr lang="en-US" b="1" i="1" dirty="0">
              <a:solidFill>
                <a:srgbClr val="F1800F"/>
              </a:solidFill>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1</a:t>
            </a:fld>
            <a:endParaRPr lang="en-CA" dirty="0"/>
          </a:p>
        </p:txBody>
      </p:sp>
      <p:pic>
        <p:nvPicPr>
          <p:cNvPr id="17" name="Picture 1"/>
          <p:cNvPicPr>
            <a:picLocks noChangeAspect="1" noChangeArrowheads="1"/>
          </p:cNvPicPr>
          <p:nvPr/>
        </p:nvPicPr>
        <p:blipFill>
          <a:blip r:embed="rId2" cstate="print"/>
          <a:srcRect/>
          <a:stretch>
            <a:fillRect/>
          </a:stretch>
        </p:blipFill>
        <p:spPr bwMode="auto">
          <a:xfrm>
            <a:off x="4419600" y="3048000"/>
            <a:ext cx="1009073" cy="1447800"/>
          </a:xfrm>
          <a:prstGeom prst="rect">
            <a:avLst/>
          </a:prstGeom>
          <a:noFill/>
          <a:ln w="12700" cap="flat">
            <a:noFill/>
            <a:miter lim="800000"/>
            <a:headEnd/>
            <a:tailEnd/>
          </a:ln>
        </p:spPr>
      </p:pic>
    </p:spTree>
    <p:extLst>
      <p:ext uri="{BB962C8B-B14F-4D97-AF65-F5344CB8AC3E}">
        <p14:creationId xmlns:p14="http://schemas.microsoft.com/office/powerpoint/2010/main" xmlns="" val="3749127184"/>
      </p:ext>
    </p:extLst>
  </p:cSld>
  <p:clrMapOvr>
    <a:masterClrMapping/>
  </p:clrMapOvr>
  <p:transition spd="slow">
    <p:pull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09601"/>
            <a:ext cx="8229600" cy="4876800"/>
          </a:xfrm>
        </p:spPr>
        <p:txBody>
          <a:bodyPr>
            <a:noAutofit/>
          </a:bodyPr>
          <a:lstStyle/>
          <a:p>
            <a:pPr marL="393192" lvl="1" indent="0">
              <a:buFont typeface="Wingdings" pitchFamily="2" charset="2"/>
              <a:buChar char="Ø"/>
            </a:pPr>
            <a:r>
              <a:rPr lang="en-US" sz="2400" dirty="0" smtClean="0">
                <a:latin typeface="Arial" panose="020B0604020202020204" pitchFamily="34" charset="0"/>
              </a:rPr>
              <a:t>The CEM prohibition:</a:t>
            </a:r>
          </a:p>
          <a:p>
            <a:pPr marL="393192" lvl="1" indent="0">
              <a:buNone/>
            </a:pPr>
            <a:r>
              <a:rPr lang="en-US" sz="2400" dirty="0">
                <a:latin typeface="Arial" panose="020B0604020202020204" pitchFamily="34" charset="0"/>
              </a:rPr>
              <a:t>	</a:t>
            </a:r>
            <a:endParaRPr lang="en-US" sz="2400" dirty="0" smtClean="0">
              <a:latin typeface="Arial" panose="020B0604020202020204" pitchFamily="34" charset="0"/>
            </a:endParaRPr>
          </a:p>
          <a:p>
            <a:pPr lvl="3">
              <a:buClr>
                <a:schemeClr val="accent1"/>
              </a:buClr>
              <a:buFont typeface="Wingdings" pitchFamily="2" charset="2"/>
              <a:buChar char="§"/>
            </a:pPr>
            <a:r>
              <a:rPr lang="en-US" sz="2400" dirty="0" smtClean="0">
                <a:latin typeface="Arial" panose="020B0604020202020204" pitchFamily="34" charset="0"/>
              </a:rPr>
              <a:t>is broad in application</a:t>
            </a:r>
          </a:p>
          <a:p>
            <a:pPr lvl="3">
              <a:buClr>
                <a:schemeClr val="accent1"/>
              </a:buClr>
              <a:buFont typeface="Wingdings" pitchFamily="2" charset="2"/>
              <a:buChar char="§"/>
            </a:pPr>
            <a:r>
              <a:rPr lang="en-US" sz="2400" dirty="0" smtClean="0">
                <a:latin typeface="Arial" panose="020B0604020202020204" pitchFamily="34" charset="0"/>
              </a:rPr>
              <a:t>applies </a:t>
            </a:r>
            <a:r>
              <a:rPr lang="en-US" sz="2400" dirty="0">
                <a:latin typeface="Arial" panose="020B0604020202020204" pitchFamily="34" charset="0"/>
              </a:rPr>
              <a:t>to CEMs sent from or received in </a:t>
            </a:r>
            <a:r>
              <a:rPr lang="en-US" sz="2400" dirty="0" smtClean="0">
                <a:latin typeface="Arial" panose="020B0604020202020204" pitchFamily="34" charset="0"/>
              </a:rPr>
              <a:t>Canada</a:t>
            </a:r>
            <a:endParaRPr lang="en-US" sz="2400" dirty="0">
              <a:latin typeface="Arial" panose="020B0604020202020204" pitchFamily="34" charset="0"/>
            </a:endParaRPr>
          </a:p>
          <a:p>
            <a:pPr lvl="3">
              <a:buClr>
                <a:schemeClr val="accent1"/>
              </a:buClr>
              <a:buFont typeface="Wingdings" pitchFamily="2" charset="2"/>
              <a:buChar char="§"/>
            </a:pPr>
            <a:r>
              <a:rPr lang="en-US" sz="2400" dirty="0" smtClean="0">
                <a:latin typeface="Arial" panose="020B0604020202020204" pitchFamily="34" charset="0"/>
              </a:rPr>
              <a:t>captures far more than spam</a:t>
            </a:r>
          </a:p>
          <a:p>
            <a:pPr lvl="3">
              <a:buClr>
                <a:schemeClr val="accent1"/>
              </a:buClr>
              <a:buFont typeface="Wingdings" pitchFamily="2" charset="2"/>
              <a:buChar char="§"/>
            </a:pPr>
            <a:r>
              <a:rPr lang="en-US" sz="2400" dirty="0" smtClean="0">
                <a:latin typeface="Arial" panose="020B0604020202020204" pitchFamily="34" charset="0"/>
              </a:rPr>
              <a:t>detailed mandatory compliance requirements</a:t>
            </a:r>
          </a:p>
          <a:p>
            <a:pPr lvl="3">
              <a:buClr>
                <a:schemeClr val="accent1"/>
              </a:buClr>
              <a:buFont typeface="Wingdings" pitchFamily="2" charset="2"/>
              <a:buChar char="§"/>
            </a:pPr>
            <a:r>
              <a:rPr lang="en-US" sz="2400" dirty="0">
                <a:latin typeface="Arial" panose="020B0604020202020204" pitchFamily="34" charset="0"/>
              </a:rPr>
              <a:t>significant consequences for noncompliance</a:t>
            </a:r>
          </a:p>
          <a:p>
            <a:pPr lvl="3">
              <a:buClr>
                <a:schemeClr val="accent1"/>
              </a:buClr>
              <a:buFont typeface="Wingdings" pitchFamily="2" charset="2"/>
              <a:buChar char="§"/>
            </a:pPr>
            <a:r>
              <a:rPr lang="en-US" sz="2400" dirty="0" smtClean="0">
                <a:latin typeface="Arial" panose="020B0604020202020204" pitchFamily="34" charset="0"/>
              </a:rPr>
              <a:t>captures </a:t>
            </a:r>
            <a:r>
              <a:rPr lang="en-US" sz="2400" dirty="0">
                <a:latin typeface="Arial" panose="020B0604020202020204" pitchFamily="34" charset="0"/>
              </a:rPr>
              <a:t>senders; persons who send for </a:t>
            </a:r>
            <a:r>
              <a:rPr lang="en-US" sz="2400" dirty="0" smtClean="0">
                <a:latin typeface="Arial" panose="020B0604020202020204" pitchFamily="34" charset="0"/>
              </a:rPr>
              <a:t>others; officers</a:t>
            </a:r>
            <a:r>
              <a:rPr lang="en-US" sz="2400" dirty="0">
                <a:latin typeface="Arial" panose="020B0604020202020204" pitchFamily="34" charset="0"/>
              </a:rPr>
              <a:t>, directors, and agents of corporations; employers and others</a:t>
            </a:r>
          </a:p>
          <a:p>
            <a:pPr lvl="2"/>
            <a:endParaRPr lang="en-US" sz="2300" dirty="0" smtClean="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10</a:t>
            </a:fld>
            <a:endParaRPr lang="en-CA" dirty="0"/>
          </a:p>
        </p:txBody>
      </p:sp>
      <p:pic>
        <p:nvPicPr>
          <p:cNvPr id="7"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2169916011"/>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20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2000"/>
                                        <p:tgtEl>
                                          <p:spTgt spid="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20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62000"/>
            <a:ext cx="8229600" cy="5245291"/>
          </a:xfrm>
        </p:spPr>
        <p:txBody>
          <a:bodyPr>
            <a:noAutofit/>
          </a:bodyPr>
          <a:lstStyle/>
          <a:p>
            <a:pPr marL="393192" lvl="1" indent="0">
              <a:buFont typeface="Wingdings" pitchFamily="2" charset="2"/>
              <a:buChar char="Ø"/>
            </a:pPr>
            <a:r>
              <a:rPr lang="en-US" sz="2400" dirty="0" smtClean="0">
                <a:latin typeface="Arial" pitchFamily="34" charset="0"/>
              </a:rPr>
              <a:t>The CEM prohibition is that you cannot send or cause or permit to be sent to an electronic address a CEM unless:</a:t>
            </a:r>
          </a:p>
          <a:p>
            <a:pPr marL="630936" lvl="2" indent="0">
              <a:buNone/>
            </a:pPr>
            <a:endParaRPr lang="en-US" sz="2400" dirty="0" smtClean="0">
              <a:latin typeface="Arial" pitchFamily="34" charset="0"/>
            </a:endParaRPr>
          </a:p>
          <a:p>
            <a:pPr lvl="3">
              <a:buClr>
                <a:schemeClr val="accent1"/>
              </a:buClr>
              <a:buFont typeface="Wingdings" pitchFamily="2" charset="2"/>
              <a:buChar char="§"/>
            </a:pPr>
            <a:r>
              <a:rPr lang="en-US" sz="2400" dirty="0" smtClean="0">
                <a:latin typeface="Arial" pitchFamily="34" charset="0"/>
              </a:rPr>
              <a:t>the recipient has consented in advance</a:t>
            </a:r>
          </a:p>
          <a:p>
            <a:pPr lvl="3">
              <a:buClr>
                <a:schemeClr val="accent1"/>
              </a:buClr>
              <a:buFont typeface="Wingdings" pitchFamily="2" charset="2"/>
              <a:buChar char="§"/>
            </a:pPr>
            <a:r>
              <a:rPr lang="en-US" sz="2400" dirty="0" smtClean="0">
                <a:latin typeface="Arial" pitchFamily="34" charset="0"/>
              </a:rPr>
              <a:t>the message identifies the sender</a:t>
            </a:r>
          </a:p>
          <a:p>
            <a:pPr lvl="3">
              <a:buClr>
                <a:schemeClr val="accent1"/>
              </a:buClr>
              <a:buFont typeface="Wingdings" pitchFamily="2" charset="2"/>
              <a:buChar char="§"/>
            </a:pPr>
            <a:r>
              <a:rPr lang="en-US" sz="2400" dirty="0" smtClean="0">
                <a:latin typeface="Arial" pitchFamily="34" charset="0"/>
              </a:rPr>
              <a:t>the message provides contact information of the sender</a:t>
            </a:r>
          </a:p>
          <a:p>
            <a:pPr lvl="3">
              <a:buClr>
                <a:schemeClr val="accent1"/>
              </a:buClr>
              <a:buFont typeface="Wingdings" pitchFamily="2" charset="2"/>
              <a:buChar char="§"/>
            </a:pPr>
            <a:r>
              <a:rPr lang="en-US" sz="2400" dirty="0" smtClean="0">
                <a:latin typeface="Arial" pitchFamily="34" charset="0"/>
              </a:rPr>
              <a:t>the message provides an unsubscribe mechanism</a:t>
            </a:r>
          </a:p>
          <a:p>
            <a:pPr marL="630936" lvl="2" indent="0">
              <a:buNone/>
            </a:pPr>
            <a:endParaRPr lang="en-US" sz="2400" dirty="0" smtClean="0">
              <a:latin typeface="Arial" pitchFamily="34" charset="0"/>
            </a:endParaRPr>
          </a:p>
          <a:p>
            <a:pPr marL="630936" lvl="2" indent="0">
              <a:buNone/>
            </a:pPr>
            <a:r>
              <a:rPr lang="en-US" sz="2400" dirty="0" smtClean="0">
                <a:latin typeface="Arial" pitchFamily="34" charset="0"/>
              </a:rPr>
              <a:t>	This is the key slide for this presentation.</a:t>
            </a:r>
            <a:endParaRPr lang="en-US" sz="2400" dirty="0">
              <a:latin typeface="Arial"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11</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153400" y="5436704"/>
            <a:ext cx="990600" cy="1421296"/>
          </a:xfrm>
          <a:prstGeom prst="rect">
            <a:avLst/>
          </a:prstGeom>
          <a:noFill/>
          <a:ln w="12700" cap="flat">
            <a:noFill/>
            <a:miter lim="800000"/>
            <a:headEnd/>
            <a:tailEnd/>
          </a:ln>
        </p:spPr>
      </p:pic>
    </p:spTree>
    <p:extLst>
      <p:ext uri="{BB962C8B-B14F-4D97-AF65-F5344CB8AC3E}">
        <p14:creationId xmlns:p14="http://schemas.microsoft.com/office/powerpoint/2010/main" xmlns="" val="3864436411"/>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20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2000"/>
                                        <p:tgtEl>
                                          <p:spTgt spid="5">
                                            <p:txEl>
                                              <p:pRg st="5" end="5"/>
                                            </p:txEl>
                                          </p:spTgt>
                                        </p:tgtEl>
                                      </p:cBhvr>
                                    </p:animEffect>
                                  </p:childTnLst>
                                </p:cTn>
                              </p:par>
                            </p:childTnLst>
                          </p:cTn>
                        </p:par>
                        <p:par>
                          <p:cTn id="23" fill="hold">
                            <p:stCondLst>
                              <p:cond delay="2000"/>
                            </p:stCondLst>
                            <p:childTnLst>
                              <p:par>
                                <p:cTn id="24" presetID="2" presetClass="entr" presetSubtype="2" fill="hold" nodeType="afterEffect">
                                  <p:stCondLst>
                                    <p:cond delay="0"/>
                                  </p:stCondLst>
                                  <p:iterate type="lt">
                                    <p:tmPct val="10000"/>
                                  </p:iterate>
                                  <p:childTnLst>
                                    <p:set>
                                      <p:cBhvr>
                                        <p:cTn id="25" dur="1" fill="hold">
                                          <p:stCondLst>
                                            <p:cond delay="0"/>
                                          </p:stCondLst>
                                        </p:cTn>
                                        <p:tgtEl>
                                          <p:spTgt spid="5">
                                            <p:txEl>
                                              <p:pRg st="7" end="7"/>
                                            </p:txEl>
                                          </p:spTgt>
                                        </p:tgtEl>
                                        <p:attrNameLst>
                                          <p:attrName>style.visibility</p:attrName>
                                        </p:attrNameLst>
                                      </p:cBhvr>
                                      <p:to>
                                        <p:strVal val="visible"/>
                                      </p:to>
                                    </p:set>
                                    <p:anim calcmode="lin" valueType="num">
                                      <p:cBhvr additive="base">
                                        <p:cTn id="26" dur="500" fill="hold"/>
                                        <p:tgtEl>
                                          <p:spTgt spid="5">
                                            <p:txEl>
                                              <p:pRg st="7" end="7"/>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5">
                                            <p:txEl>
                                              <p:pRg st="7" end="7"/>
                                            </p:txEl>
                                          </p:spTgt>
                                        </p:tgtEl>
                                        <p:attrNameLst>
                                          <p:attrName>ppt_y</p:attrName>
                                        </p:attrNameLst>
                                      </p:cBhvr>
                                      <p:tavLst>
                                        <p:tav tm="0">
                                          <p:val>
                                            <p:strVal val="#ppt_y"/>
                                          </p:val>
                                        </p:tav>
                                        <p:tav tm="100000">
                                          <p:val>
                                            <p:strVal val="#ppt_y"/>
                                          </p:val>
                                        </p:tav>
                                      </p:tavLst>
                                    </p:anim>
                                  </p:childTnLst>
                                </p:cTn>
                              </p:par>
                            </p:childTnLst>
                          </p:cTn>
                        </p:par>
                        <p:par>
                          <p:cTn id="28" fill="hold">
                            <p:stCondLst>
                              <p:cond delay="4300"/>
                            </p:stCondLst>
                            <p:childTnLst>
                              <p:par>
                                <p:cTn id="29" presetID="16" presetClass="emph" presetSubtype="0" fill="hold" nodeType="afterEffect">
                                  <p:stCondLst>
                                    <p:cond delay="0"/>
                                  </p:stCondLst>
                                  <p:iterate type="lt">
                                    <p:tmPct val="4000"/>
                                  </p:iterate>
                                  <p:childTnLst>
                                    <p:set>
                                      <p:cBhvr override="childStyle">
                                        <p:cTn id="30" dur="500" fill="hold"/>
                                        <p:tgtEl>
                                          <p:spTgt spid="5">
                                            <p:txEl>
                                              <p:pRg st="7" end="7"/>
                                            </p:txEl>
                                          </p:spTgt>
                                        </p:tgtEl>
                                        <p:attrNameLst>
                                          <p:attrName>style.color</p:attrName>
                                        </p:attrNameLst>
                                      </p:cBhvr>
                                      <p:to>
                                        <p:clrVal>
                                          <a:schemeClr val="accent2"/>
                                        </p:clrVal>
                                      </p:to>
                                    </p:set>
                                    <p:set>
                                      <p:cBhvr>
                                        <p:cTn id="31" dur="500" fill="hold"/>
                                        <p:tgtEl>
                                          <p:spTgt spid="5">
                                            <p:txEl>
                                              <p:pRg st="7" end="7"/>
                                            </p:txEl>
                                          </p:spTgt>
                                        </p:tgtEl>
                                        <p:attrNameLst>
                                          <p:attrName>fillcolor</p:attrName>
                                        </p:attrNameLst>
                                      </p:cBhvr>
                                      <p:to>
                                        <p:clrVal>
                                          <a:schemeClr val="accent2"/>
                                        </p:clrVal>
                                      </p:to>
                                    </p:set>
                                    <p:set>
                                      <p:cBhvr>
                                        <p:cTn id="32" dur="500" fill="hold"/>
                                        <p:tgtEl>
                                          <p:spTgt spid="5">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808037"/>
            <a:ext cx="8229600" cy="4525963"/>
          </a:xfrm>
        </p:spPr>
        <p:txBody>
          <a:bodyPr>
            <a:noAutofit/>
          </a:bodyPr>
          <a:lstStyle/>
          <a:p>
            <a:pPr marL="630936" lvl="2" indent="0">
              <a:buClr>
                <a:schemeClr val="accent1"/>
              </a:buClr>
              <a:buFont typeface="Wingdings" pitchFamily="2" charset="2"/>
              <a:buChar char="Ø"/>
            </a:pPr>
            <a:r>
              <a:rPr lang="en-US" sz="2000" dirty="0" smtClean="0">
                <a:latin typeface="Arial" panose="020B0604020202020204" pitchFamily="34" charset="0"/>
              </a:rPr>
              <a:t>The prohibition raises at least the following questions and the law, in considerable detail, provides answers.  We will look at some of those answers.</a:t>
            </a:r>
          </a:p>
          <a:p>
            <a:pPr marL="630936" lvl="2" indent="0">
              <a:buNone/>
            </a:pPr>
            <a:endParaRPr lang="en-US" sz="2000" dirty="0" smtClean="0">
              <a:latin typeface="Arial" panose="020B0604020202020204" pitchFamily="34" charset="0"/>
            </a:endParaRPr>
          </a:p>
          <a:p>
            <a:pPr marL="914400" lvl="3" indent="0">
              <a:buClr>
                <a:schemeClr val="accent1"/>
              </a:buClr>
              <a:buFont typeface="Wingdings" pitchFamily="2" charset="2"/>
              <a:buChar char="§"/>
            </a:pPr>
            <a:r>
              <a:rPr lang="en-US" sz="1800" dirty="0" smtClean="0">
                <a:latin typeface="Arial" panose="020B0604020202020204" pitchFamily="34" charset="0"/>
              </a:rPr>
              <a:t> What is a CEM?</a:t>
            </a:r>
          </a:p>
          <a:p>
            <a:pPr marL="914400" lvl="3" indent="0">
              <a:buClr>
                <a:schemeClr val="accent1"/>
              </a:buClr>
              <a:buFont typeface="Wingdings" pitchFamily="2" charset="2"/>
              <a:buChar char="§"/>
            </a:pPr>
            <a:r>
              <a:rPr lang="en-US" sz="1800" dirty="0" smtClean="0">
                <a:latin typeface="Arial" panose="020B0604020202020204" pitchFamily="34" charset="0"/>
              </a:rPr>
              <a:t> What is an electronic message?</a:t>
            </a:r>
          </a:p>
          <a:p>
            <a:pPr marL="914400" lvl="3" indent="0">
              <a:buClr>
                <a:schemeClr val="accent1"/>
              </a:buClr>
              <a:buFont typeface="Wingdings" pitchFamily="2" charset="2"/>
              <a:buChar char="§"/>
            </a:pPr>
            <a:r>
              <a:rPr lang="en-US" sz="1800" dirty="0" smtClean="0">
                <a:latin typeface="Arial" panose="020B0604020202020204" pitchFamily="34" charset="0"/>
              </a:rPr>
              <a:t> When has a message been sent?</a:t>
            </a:r>
          </a:p>
          <a:p>
            <a:pPr marL="914400" lvl="3" indent="0">
              <a:buClr>
                <a:schemeClr val="accent1"/>
              </a:buClr>
              <a:buFont typeface="Wingdings" pitchFamily="2" charset="2"/>
              <a:buChar char="§"/>
            </a:pPr>
            <a:r>
              <a:rPr lang="en-US" sz="1800" dirty="0" smtClean="0">
                <a:latin typeface="Arial" panose="020B0604020202020204" pitchFamily="34" charset="0"/>
              </a:rPr>
              <a:t> Who is said to have received the message?</a:t>
            </a:r>
          </a:p>
          <a:p>
            <a:pPr marL="914400" lvl="3" indent="0">
              <a:buClr>
                <a:schemeClr val="accent1"/>
              </a:buClr>
              <a:buFont typeface="Wingdings" pitchFamily="2" charset="2"/>
              <a:buChar char="§"/>
            </a:pPr>
            <a:r>
              <a:rPr lang="en-US" sz="1800" dirty="0" smtClean="0">
                <a:latin typeface="Arial" panose="020B0604020202020204" pitchFamily="34" charset="0"/>
              </a:rPr>
              <a:t> What is an electronic address?</a:t>
            </a:r>
          </a:p>
          <a:p>
            <a:pPr marL="914400" lvl="3" indent="0">
              <a:buClr>
                <a:schemeClr val="accent1"/>
              </a:buClr>
              <a:buFont typeface="Wingdings" pitchFamily="2" charset="2"/>
              <a:buChar char="§"/>
            </a:pPr>
            <a:r>
              <a:rPr lang="en-US" sz="1800" dirty="0" smtClean="0">
                <a:latin typeface="Arial" panose="020B0604020202020204" pitchFamily="34" charset="0"/>
              </a:rPr>
              <a:t> What is consent and how do you get it?</a:t>
            </a:r>
          </a:p>
          <a:p>
            <a:pPr marL="914400" lvl="3" indent="0">
              <a:buClr>
                <a:schemeClr val="accent1"/>
              </a:buClr>
              <a:buFont typeface="Wingdings" pitchFamily="2" charset="2"/>
              <a:buChar char="§"/>
            </a:pPr>
            <a:r>
              <a:rPr lang="en-US" sz="1800" dirty="0" smtClean="0">
                <a:latin typeface="Arial" panose="020B0604020202020204" pitchFamily="34" charset="0"/>
              </a:rPr>
              <a:t> What identification information must the sender provide?</a:t>
            </a:r>
          </a:p>
          <a:p>
            <a:pPr marL="914400" lvl="3" indent="0">
              <a:buClr>
                <a:schemeClr val="accent1"/>
              </a:buClr>
              <a:buFont typeface="Wingdings" pitchFamily="2" charset="2"/>
              <a:buChar char="§"/>
            </a:pPr>
            <a:r>
              <a:rPr lang="en-US" sz="1800" dirty="0" smtClean="0">
                <a:latin typeface="Arial" panose="020B0604020202020204" pitchFamily="34" charset="0"/>
              </a:rPr>
              <a:t> What contact information must the sender provide?</a:t>
            </a:r>
          </a:p>
          <a:p>
            <a:pPr marL="914400" lvl="3" indent="0">
              <a:buClr>
                <a:schemeClr val="accent1"/>
              </a:buClr>
              <a:buFont typeface="Wingdings" pitchFamily="2" charset="2"/>
              <a:buChar char="§"/>
            </a:pPr>
            <a:r>
              <a:rPr lang="en-US" sz="1800" dirty="0" smtClean="0">
                <a:latin typeface="Arial" panose="020B0604020202020204" pitchFamily="34" charset="0"/>
              </a:rPr>
              <a:t> What unsubscribing information must be provided?</a:t>
            </a:r>
            <a:endParaRPr lang="en-US" sz="18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12</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134926" y="5410200"/>
            <a:ext cx="1009073" cy="1447800"/>
          </a:xfrm>
          <a:prstGeom prst="rect">
            <a:avLst/>
          </a:prstGeom>
          <a:noFill/>
          <a:ln w="12700" cap="flat">
            <a:noFill/>
            <a:miter lim="800000"/>
            <a:headEnd/>
            <a:tailEnd/>
          </a:ln>
        </p:spPr>
      </p:pic>
    </p:spTree>
    <p:extLst>
      <p:ext uri="{BB962C8B-B14F-4D97-AF65-F5344CB8AC3E}">
        <p14:creationId xmlns:p14="http://schemas.microsoft.com/office/powerpoint/2010/main" xmlns="" val="3726595837"/>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20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2000"/>
                                        <p:tgtEl>
                                          <p:spTgt spid="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20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2000"/>
                                        <p:tgtEl>
                                          <p:spTgt spid="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fade">
                                      <p:cBhvr>
                                        <p:cTn id="37" dur="20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fade">
                                      <p:cBhvr>
                                        <p:cTn id="42" dur="2000"/>
                                        <p:tgtEl>
                                          <p:spTgt spid="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animEffect transition="in" filter="fade">
                                      <p:cBhvr>
                                        <p:cTn id="47" dur="20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533401"/>
            <a:ext cx="8229600" cy="3657599"/>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endParaRPr lang="en-US" sz="4000" b="1" dirty="0" smtClean="0">
              <a:solidFill>
                <a:srgbClr val="040DBC"/>
              </a:solidFill>
            </a:endParaRPr>
          </a:p>
          <a:p>
            <a:pPr marL="109728" algn="ctr"/>
            <a:r>
              <a:rPr lang="en-US" sz="4800" b="1" dirty="0" smtClean="0">
                <a:solidFill>
                  <a:schemeClr val="tx1"/>
                </a:solidFill>
                <a:latin typeface="Arial" panose="020B0604020202020204" pitchFamily="34" charset="0"/>
              </a:rPr>
              <a:t>What is a CEM?</a:t>
            </a:r>
            <a:endParaRPr lang="en-US" sz="4800" b="1" i="1" dirty="0" smtClean="0">
              <a:solidFill>
                <a:schemeClr val="tx1"/>
              </a:solidFill>
              <a:latin typeface="Arial" panose="020B0604020202020204" pitchFamily="34" charset="0"/>
            </a:endParaRPr>
          </a:p>
          <a:p>
            <a:pPr marL="109728" algn="ctr"/>
            <a:endParaRPr lang="en-US" b="1" i="1" dirty="0">
              <a:solidFill>
                <a:srgbClr val="F1800F"/>
              </a:solidFill>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13</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038600" y="3200400"/>
            <a:ext cx="1199573" cy="1721126"/>
          </a:xfrm>
          <a:prstGeom prst="rect">
            <a:avLst/>
          </a:prstGeom>
          <a:noFill/>
          <a:ln w="12700" cap="flat">
            <a:noFill/>
            <a:miter lim="800000"/>
            <a:headEnd/>
            <a:tailEnd/>
          </a:ln>
        </p:spPr>
      </p:pic>
    </p:spTree>
    <p:extLst>
      <p:ext uri="{BB962C8B-B14F-4D97-AF65-F5344CB8AC3E}">
        <p14:creationId xmlns:p14="http://schemas.microsoft.com/office/powerpoint/2010/main" xmlns="" val="37332480"/>
      </p:ext>
    </p:extLst>
  </p:cSld>
  <p:clrMapOvr>
    <a:masterClrMapping/>
  </p:clrMapOvr>
  <p:transition spd="slow">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381000"/>
            <a:ext cx="8229600" cy="5059363"/>
          </a:xfrm>
        </p:spPr>
        <p:txBody>
          <a:bodyPr>
            <a:normAutofit/>
          </a:bodyPr>
          <a:lstStyle/>
          <a:p>
            <a:pPr marL="914400" lvl="3" indent="0">
              <a:buNone/>
            </a:pPr>
            <a:endParaRPr lang="en-US" sz="2400" dirty="0" smtClean="0">
              <a:latin typeface="Arial" pitchFamily="34" charset="0"/>
            </a:endParaRPr>
          </a:p>
          <a:p>
            <a:pPr marL="914400" lvl="3" indent="0">
              <a:buNone/>
            </a:pPr>
            <a:endParaRPr lang="en-US" sz="2400" dirty="0">
              <a:latin typeface="Arial" pitchFamily="34" charset="0"/>
            </a:endParaRPr>
          </a:p>
          <a:p>
            <a:pPr marL="914400" lvl="3" indent="0">
              <a:buNone/>
            </a:pPr>
            <a:endParaRPr lang="en-US" sz="2400" dirty="0" smtClean="0">
              <a:latin typeface="Arial" pitchFamily="34" charset="0"/>
            </a:endParaRPr>
          </a:p>
          <a:p>
            <a:pPr marL="914400" lvl="3" indent="0">
              <a:buNone/>
            </a:pPr>
            <a:endParaRPr lang="en-US" sz="2400" dirty="0">
              <a:latin typeface="Arial" pitchFamily="34" charset="0"/>
            </a:endParaRPr>
          </a:p>
          <a:p>
            <a:pPr marL="914400" lvl="3" indent="0">
              <a:buNone/>
            </a:pPr>
            <a:endParaRPr lang="en-US" sz="2400" dirty="0" smtClean="0">
              <a:latin typeface="Arial" pitchFamily="34" charset="0"/>
            </a:endParaRPr>
          </a:p>
          <a:p>
            <a:pPr marL="914400" lvl="3" indent="0">
              <a:buClr>
                <a:schemeClr val="accent1"/>
              </a:buClr>
              <a:buFont typeface="Wingdings" pitchFamily="2" charset="2"/>
              <a:buChar char="Ø"/>
            </a:pPr>
            <a:r>
              <a:rPr lang="en-US" sz="2400" dirty="0" smtClean="0">
                <a:latin typeface="Arial" pitchFamily="34" charset="0"/>
              </a:rPr>
              <a:t>A CEM is an electronic message which can be reasonably seen to have as even one of its purposes to encourage someone to participate in commercial activity (whether or not for profit).  </a:t>
            </a:r>
          </a:p>
          <a:p>
            <a:pPr marL="914400" lvl="3" indent="0">
              <a:buNone/>
            </a:pPr>
            <a:endParaRPr lang="en-US" sz="2400" dirty="0" smtClean="0">
              <a:latin typeface="Arial" pitchFamily="34" charset="0"/>
            </a:endParaRPr>
          </a:p>
          <a:p>
            <a:pPr marL="914400" lvl="3" indent="0">
              <a:buNone/>
            </a:pPr>
            <a:endParaRPr lang="en-US" sz="2400" dirty="0" smtClean="0">
              <a:latin typeface="Arial"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14</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799"/>
            <a:ext cx="849745" cy="1219199"/>
          </a:xfrm>
          <a:prstGeom prst="rect">
            <a:avLst/>
          </a:prstGeom>
          <a:noFill/>
          <a:ln w="12700" cap="flat">
            <a:noFill/>
            <a:miter lim="800000"/>
            <a:headEnd/>
            <a:tailEnd/>
          </a:ln>
        </p:spPr>
      </p:pic>
    </p:spTree>
    <p:extLst>
      <p:ext uri="{BB962C8B-B14F-4D97-AF65-F5344CB8AC3E}">
        <p14:creationId xmlns:p14="http://schemas.microsoft.com/office/powerpoint/2010/main" xmlns="" val="965205408"/>
      </p:ext>
    </p:extLst>
  </p:cSld>
  <p:clrMapOvr>
    <a:masterClrMapping/>
  </p:clrMapOvr>
  <p:transition spd="slow">
    <p:pull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381001"/>
            <a:ext cx="8229600" cy="4419600"/>
          </a:xfrm>
        </p:spPr>
        <p:txBody>
          <a:bodyPr>
            <a:normAutofit/>
          </a:bodyPr>
          <a:lstStyle/>
          <a:p>
            <a:pPr marL="630936" lvl="2" indent="0">
              <a:buNone/>
            </a:pPr>
            <a:endParaRPr lang="en-US" sz="2400" dirty="0" smtClean="0">
              <a:latin typeface="Arial" pitchFamily="34" charset="0"/>
            </a:endParaRPr>
          </a:p>
          <a:p>
            <a:pPr lvl="2"/>
            <a:endParaRPr lang="en-US" sz="2400" dirty="0" smtClean="0">
              <a:latin typeface="Arial" pitchFamily="34" charset="0"/>
            </a:endParaRPr>
          </a:p>
          <a:p>
            <a:pPr lvl="2"/>
            <a:endParaRPr lang="en-US" sz="2400" dirty="0">
              <a:latin typeface="Arial" pitchFamily="34" charset="0"/>
            </a:endParaRPr>
          </a:p>
          <a:p>
            <a:pPr marL="630936" lvl="2" indent="0">
              <a:buClr>
                <a:schemeClr val="accent1"/>
              </a:buClr>
              <a:buFont typeface="Wingdings" pitchFamily="2" charset="2"/>
              <a:buChar char="Ø"/>
            </a:pPr>
            <a:r>
              <a:rPr lang="en-US" sz="2400" dirty="0" smtClean="0">
                <a:latin typeface="Arial" pitchFamily="34" charset="0"/>
              </a:rPr>
              <a:t>Only electronic messages can be CEMs</a:t>
            </a:r>
          </a:p>
          <a:p>
            <a:pPr marL="630936" lvl="2" indent="0">
              <a:buNone/>
            </a:pPr>
            <a:endParaRPr lang="en-US" sz="2400" dirty="0" smtClean="0">
              <a:latin typeface="Arial" pitchFamily="34" charset="0"/>
            </a:endParaRPr>
          </a:p>
          <a:p>
            <a:pPr lvl="3">
              <a:buClr>
                <a:schemeClr val="accent1"/>
              </a:buClr>
              <a:buFont typeface="Wingdings" pitchFamily="2" charset="2"/>
              <a:buChar char="§"/>
            </a:pPr>
            <a:r>
              <a:rPr lang="en-US" sz="2400" dirty="0" smtClean="0">
                <a:latin typeface="Arial" pitchFamily="34" charset="0"/>
              </a:rPr>
              <a:t>includes telecommunications by text, sound, voice or image message</a:t>
            </a:r>
          </a:p>
          <a:p>
            <a:pPr lvl="3">
              <a:buClr>
                <a:schemeClr val="accent1"/>
              </a:buClr>
              <a:buFont typeface="Wingdings" pitchFamily="2" charset="2"/>
              <a:buChar char="§"/>
            </a:pPr>
            <a:endParaRPr lang="en-US" sz="2400" dirty="0" smtClean="0">
              <a:latin typeface="Arial" pitchFamily="34" charset="0"/>
            </a:endParaRPr>
          </a:p>
          <a:p>
            <a:pPr lvl="3">
              <a:buClr>
                <a:schemeClr val="accent1"/>
              </a:buClr>
              <a:buFont typeface="Wingdings" pitchFamily="2" charset="2"/>
              <a:buChar char="§"/>
            </a:pPr>
            <a:r>
              <a:rPr lang="en-US" sz="2400" dirty="0" smtClean="0">
                <a:latin typeface="Arial" pitchFamily="34" charset="0"/>
              </a:rPr>
              <a:t>does not include ground mail or courier</a:t>
            </a:r>
          </a:p>
          <a:p>
            <a:pPr lvl="5"/>
            <a:endParaRPr lang="en-US" sz="2400" dirty="0" smtClean="0">
              <a:latin typeface="Arial" pitchFamily="34" charset="0"/>
            </a:endParaRPr>
          </a:p>
          <a:p>
            <a:pPr lvl="5"/>
            <a:endParaRPr lang="en-US" sz="2400" dirty="0">
              <a:latin typeface="Arial" pitchFamily="34" charset="0"/>
            </a:endParaRPr>
          </a:p>
          <a:p>
            <a:pPr lvl="1"/>
            <a:endParaRPr lang="en-US" sz="2400" dirty="0" smtClean="0">
              <a:latin typeface="Arial" pitchFamily="34" charset="0"/>
            </a:endParaRPr>
          </a:p>
          <a:p>
            <a:pPr lvl="2"/>
            <a:endParaRPr lang="en-US" sz="2400" dirty="0" smtClean="0">
              <a:latin typeface="Arial" pitchFamily="34" charset="0"/>
            </a:endParaRPr>
          </a:p>
          <a:p>
            <a:pPr marL="914400" lvl="3" indent="0">
              <a:buNone/>
            </a:pPr>
            <a:endParaRPr lang="en-US" sz="2400" dirty="0">
              <a:latin typeface="Arial" pitchFamily="34" charset="0"/>
            </a:endParaRPr>
          </a:p>
          <a:p>
            <a:pPr marL="649224" lvl="3" indent="-256032">
              <a:spcBef>
                <a:spcPts val="400"/>
              </a:spcBef>
              <a:buClr>
                <a:schemeClr val="accent1"/>
              </a:buClr>
              <a:buSzPct val="68000"/>
              <a:buFont typeface="Wingdings 3"/>
              <a:buChar char=""/>
            </a:pPr>
            <a:endParaRPr lang="en-US" sz="2400" dirty="0">
              <a:latin typeface="Arial" pitchFamily="34" charset="0"/>
            </a:endParaRPr>
          </a:p>
          <a:p>
            <a:pPr marL="393192" lvl="3" indent="0">
              <a:spcBef>
                <a:spcPts val="400"/>
              </a:spcBef>
              <a:buClr>
                <a:schemeClr val="accent1"/>
              </a:buClr>
              <a:buSzPct val="68000"/>
              <a:buNone/>
            </a:pPr>
            <a:endParaRPr lang="en-US" sz="2400" dirty="0">
              <a:latin typeface="Arial"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15</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5" cy="1219200"/>
          </a:xfrm>
          <a:prstGeom prst="rect">
            <a:avLst/>
          </a:prstGeom>
          <a:noFill/>
          <a:ln w="12700" cap="flat">
            <a:noFill/>
            <a:miter lim="800000"/>
            <a:headEnd/>
            <a:tailEnd/>
          </a:ln>
        </p:spPr>
      </p:pic>
    </p:spTree>
    <p:extLst>
      <p:ext uri="{BB962C8B-B14F-4D97-AF65-F5344CB8AC3E}">
        <p14:creationId xmlns:p14="http://schemas.microsoft.com/office/powerpoint/2010/main" xmlns="" val="3918488090"/>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Effect transition="in" filter="fade">
                                      <p:cBhvr>
                                        <p:cTn id="7" dur="2000"/>
                                        <p:tgtEl>
                                          <p:spTgt spid="5">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7" end="7"/>
                                            </p:txEl>
                                          </p:spTgt>
                                        </p:tgtEl>
                                        <p:attrNameLst>
                                          <p:attrName>style.visibility</p:attrName>
                                        </p:attrNameLst>
                                      </p:cBhvr>
                                      <p:to>
                                        <p:strVal val="visible"/>
                                      </p:to>
                                    </p:set>
                                    <p:animEffect transition="in" filter="fade">
                                      <p:cBhvr>
                                        <p:cTn id="12"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1"/>
            <a:ext cx="8229600" cy="4038600"/>
          </a:xfrm>
        </p:spPr>
        <p:txBody>
          <a:bodyPr>
            <a:normAutofit/>
          </a:bodyPr>
          <a:lstStyle/>
          <a:p>
            <a:pPr marL="630936" lvl="2" indent="0">
              <a:buNone/>
            </a:pPr>
            <a:endParaRPr lang="en-US" sz="2400" dirty="0">
              <a:latin typeface="Arial" pitchFamily="34" charset="0"/>
            </a:endParaRPr>
          </a:p>
          <a:p>
            <a:pPr marL="630936" lvl="2" indent="0">
              <a:buClr>
                <a:schemeClr val="accent1"/>
              </a:buClr>
              <a:buFont typeface="Wingdings" pitchFamily="2" charset="2"/>
              <a:buChar char="Ø"/>
            </a:pPr>
            <a:r>
              <a:rPr lang="en-US" sz="2400" dirty="0" smtClean="0">
                <a:latin typeface="Arial" pitchFamily="34" charset="0"/>
              </a:rPr>
              <a:t>Only electronic messages sent to electronic addresses can be CEMs</a:t>
            </a:r>
          </a:p>
          <a:p>
            <a:pPr marL="630936" lvl="2" indent="0">
              <a:buNone/>
            </a:pPr>
            <a:endParaRPr lang="en-US" sz="2400" dirty="0" smtClean="0">
              <a:latin typeface="Arial" pitchFamily="34" charset="0"/>
            </a:endParaRPr>
          </a:p>
          <a:p>
            <a:pPr lvl="3">
              <a:buClr>
                <a:schemeClr val="accent1"/>
              </a:buClr>
              <a:buFont typeface="Wingdings" pitchFamily="2" charset="2"/>
              <a:buChar char="§"/>
            </a:pPr>
            <a:r>
              <a:rPr lang="en-US" sz="2400" dirty="0" smtClean="0">
                <a:latin typeface="Arial" pitchFamily="34" charset="0"/>
              </a:rPr>
              <a:t>includes email, instant messaging a telephone account, or similar account are caught</a:t>
            </a:r>
          </a:p>
          <a:p>
            <a:pPr lvl="3">
              <a:buClr>
                <a:schemeClr val="accent1"/>
              </a:buClr>
              <a:buFont typeface="Wingdings" pitchFamily="2" charset="2"/>
              <a:buChar char="§"/>
            </a:pPr>
            <a:endParaRPr lang="en-US" sz="2400" dirty="0" smtClean="0">
              <a:latin typeface="Arial" pitchFamily="34" charset="0"/>
            </a:endParaRPr>
          </a:p>
          <a:p>
            <a:pPr lvl="3">
              <a:buClr>
                <a:schemeClr val="accent1"/>
              </a:buClr>
              <a:buFont typeface="Wingdings" pitchFamily="2" charset="2"/>
              <a:buChar char="§"/>
            </a:pPr>
            <a:r>
              <a:rPr lang="en-US" sz="2400" dirty="0" smtClean="0">
                <a:latin typeface="Arial" pitchFamily="34" charset="0"/>
              </a:rPr>
              <a:t>does not include a letter sent to a physical mailbox</a:t>
            </a:r>
            <a:endParaRPr lang="en-US" sz="2400" dirty="0">
              <a:latin typeface="Arial"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16</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29600" y="5632175"/>
            <a:ext cx="914399" cy="1311964"/>
          </a:xfrm>
          <a:prstGeom prst="rect">
            <a:avLst/>
          </a:prstGeom>
          <a:noFill/>
          <a:ln w="12700" cap="flat">
            <a:noFill/>
            <a:miter lim="800000"/>
            <a:headEnd/>
            <a:tailEnd/>
          </a:ln>
        </p:spPr>
      </p:pic>
    </p:spTree>
    <p:extLst>
      <p:ext uri="{BB962C8B-B14F-4D97-AF65-F5344CB8AC3E}">
        <p14:creationId xmlns:p14="http://schemas.microsoft.com/office/powerpoint/2010/main" xmlns="" val="3071267535"/>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57201"/>
            <a:ext cx="8229600" cy="4572000"/>
          </a:xfrm>
        </p:spPr>
        <p:txBody>
          <a:bodyPr>
            <a:noAutofit/>
          </a:bodyPr>
          <a:lstStyle/>
          <a:p>
            <a:pPr marL="1371600" lvl="5" indent="0">
              <a:buNone/>
            </a:pPr>
            <a:endParaRPr lang="en-US" sz="2400" dirty="0" smtClean="0">
              <a:latin typeface="Arial" pitchFamily="34" charset="0"/>
            </a:endParaRPr>
          </a:p>
          <a:p>
            <a:pPr marL="1371600" lvl="5" indent="0">
              <a:buNone/>
            </a:pPr>
            <a:endParaRPr lang="en-US" sz="2400" dirty="0">
              <a:latin typeface="Arial" pitchFamily="34" charset="0"/>
            </a:endParaRPr>
          </a:p>
          <a:p>
            <a:pPr marL="630936" lvl="2" indent="0">
              <a:buClr>
                <a:schemeClr val="accent1"/>
              </a:buClr>
              <a:buFont typeface="Wingdings" pitchFamily="2" charset="2"/>
              <a:buChar char="Ø"/>
            </a:pPr>
            <a:r>
              <a:rPr lang="en-US" sz="2400" dirty="0" smtClean="0">
                <a:latin typeface="Arial" pitchFamily="34" charset="0"/>
                <a:cs typeface="Arial" pitchFamily="34" charset="0"/>
              </a:rPr>
              <a:t>The electronic message must have been sent to be a CEM. </a:t>
            </a:r>
            <a:r>
              <a:rPr lang="en-US" sz="2400" dirty="0" smtClean="0">
                <a:latin typeface="Arial" pitchFamily="34" charset="0"/>
              </a:rPr>
              <a:t> </a:t>
            </a:r>
          </a:p>
          <a:p>
            <a:pPr marL="630936" lvl="2" indent="0">
              <a:buNone/>
            </a:pPr>
            <a:endParaRPr lang="en-US" sz="2400" dirty="0">
              <a:latin typeface="Arial" pitchFamily="34" charset="0"/>
            </a:endParaRPr>
          </a:p>
          <a:p>
            <a:pPr marL="630936" lvl="2" indent="0">
              <a:buClr>
                <a:schemeClr val="accent1"/>
              </a:buClr>
              <a:buFont typeface="Wingdings" pitchFamily="2" charset="2"/>
              <a:buChar char="Ø"/>
            </a:pPr>
            <a:r>
              <a:rPr lang="en-US" sz="2400" dirty="0" smtClean="0">
                <a:latin typeface="Arial" pitchFamily="34" charset="0"/>
              </a:rPr>
              <a:t>A message has been sent once its transmission </a:t>
            </a:r>
            <a:r>
              <a:rPr lang="en-US" sz="2400" dirty="0">
                <a:latin typeface="Arial" pitchFamily="34" charset="0"/>
              </a:rPr>
              <a:t>has been </a:t>
            </a:r>
            <a:r>
              <a:rPr lang="en-US" sz="2400" dirty="0" smtClean="0">
                <a:latin typeface="Arial" pitchFamily="34" charset="0"/>
              </a:rPr>
              <a:t>initiated:</a:t>
            </a:r>
          </a:p>
          <a:p>
            <a:pPr lvl="3">
              <a:buClr>
                <a:schemeClr val="accent1"/>
              </a:buClr>
              <a:buFont typeface="Wingdings" pitchFamily="2" charset="2"/>
              <a:buChar char="§"/>
            </a:pPr>
            <a:r>
              <a:rPr lang="en-US" sz="2400" dirty="0" smtClean="0">
                <a:latin typeface="Arial" pitchFamily="34" charset="0"/>
              </a:rPr>
              <a:t>whether </a:t>
            </a:r>
            <a:r>
              <a:rPr lang="en-US" sz="2400" dirty="0">
                <a:latin typeface="Arial" pitchFamily="34" charset="0"/>
              </a:rPr>
              <a:t>or not it reaches its </a:t>
            </a:r>
            <a:r>
              <a:rPr lang="en-US" sz="2400" dirty="0" smtClean="0">
                <a:latin typeface="Arial" pitchFamily="34" charset="0"/>
              </a:rPr>
              <a:t>destination</a:t>
            </a:r>
          </a:p>
          <a:p>
            <a:pPr lvl="3">
              <a:buClr>
                <a:schemeClr val="accent1"/>
              </a:buClr>
              <a:buFont typeface="Wingdings" pitchFamily="2" charset="2"/>
              <a:buChar char="§"/>
            </a:pPr>
            <a:r>
              <a:rPr lang="en-US" sz="2400" dirty="0" smtClean="0">
                <a:latin typeface="Arial" pitchFamily="34" charset="0"/>
              </a:rPr>
              <a:t>whether or not the </a:t>
            </a:r>
            <a:r>
              <a:rPr lang="en-US" sz="2400" dirty="0">
                <a:latin typeface="Arial" pitchFamily="34" charset="0"/>
              </a:rPr>
              <a:t>destination </a:t>
            </a:r>
            <a:r>
              <a:rPr lang="en-US" sz="2400" dirty="0" smtClean="0">
                <a:latin typeface="Arial" pitchFamily="34" charset="0"/>
              </a:rPr>
              <a:t>exists</a:t>
            </a:r>
            <a:endParaRPr lang="en-US" sz="2400" dirty="0">
              <a:latin typeface="Arial"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17</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181108" y="5486400"/>
            <a:ext cx="962891" cy="1381539"/>
          </a:xfrm>
          <a:prstGeom prst="rect">
            <a:avLst/>
          </a:prstGeom>
          <a:noFill/>
          <a:ln w="12700" cap="flat">
            <a:noFill/>
            <a:miter lim="800000"/>
            <a:headEnd/>
            <a:tailEnd/>
          </a:ln>
        </p:spPr>
      </p:pic>
    </p:spTree>
    <p:extLst>
      <p:ext uri="{BB962C8B-B14F-4D97-AF65-F5344CB8AC3E}">
        <p14:creationId xmlns:p14="http://schemas.microsoft.com/office/powerpoint/2010/main" xmlns="" val="2511948943"/>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20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2000"/>
                                        <p:tgtEl>
                                          <p:spTgt spid="5">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09600"/>
            <a:ext cx="8229600" cy="4800600"/>
          </a:xfrm>
        </p:spPr>
        <p:txBody>
          <a:bodyPr>
            <a:normAutofit/>
          </a:bodyPr>
          <a:lstStyle/>
          <a:p>
            <a:pPr marL="1371600" lvl="5" indent="0">
              <a:buNone/>
            </a:pPr>
            <a:endParaRPr lang="en-US" sz="2400" dirty="0">
              <a:latin typeface="Arial" pitchFamily="34" charset="0"/>
            </a:endParaRPr>
          </a:p>
          <a:p>
            <a:pPr marL="914400" lvl="3" indent="0">
              <a:buNone/>
            </a:pPr>
            <a:endParaRPr lang="en-US" sz="2400" dirty="0" smtClean="0">
              <a:latin typeface="Arial" pitchFamily="34" charset="0"/>
            </a:endParaRPr>
          </a:p>
          <a:p>
            <a:pPr marL="630936" lvl="2" indent="0">
              <a:buClr>
                <a:schemeClr val="accent1"/>
              </a:buClr>
              <a:buFont typeface="Wingdings" pitchFamily="2" charset="2"/>
              <a:buChar char="Ø"/>
            </a:pPr>
            <a:r>
              <a:rPr lang="en-US" sz="2400" dirty="0" smtClean="0">
                <a:latin typeface="Arial" pitchFamily="34" charset="0"/>
                <a:cs typeface="Arial" pitchFamily="34" charset="0"/>
              </a:rPr>
              <a:t>The recipient of the electronic message is:</a:t>
            </a:r>
          </a:p>
          <a:p>
            <a:pPr marL="914400" lvl="3" indent="0">
              <a:buNone/>
            </a:pPr>
            <a:endParaRPr lang="en-US" sz="2400" dirty="0" smtClean="0">
              <a:latin typeface="Arial" pitchFamily="34" charset="0"/>
            </a:endParaRPr>
          </a:p>
          <a:p>
            <a:pPr marL="1371600" lvl="5" indent="0">
              <a:buClr>
                <a:schemeClr val="accent1"/>
              </a:buClr>
              <a:buFont typeface="Wingdings" pitchFamily="2" charset="2"/>
              <a:buChar char="§"/>
            </a:pPr>
            <a:r>
              <a:rPr lang="en-US" sz="2400" dirty="0" smtClean="0">
                <a:latin typeface="Arial" pitchFamily="34" charset="0"/>
              </a:rPr>
              <a:t>the holder of the account and </a:t>
            </a:r>
          </a:p>
          <a:p>
            <a:pPr marL="1143000" lvl="4" indent="0">
              <a:buClr>
                <a:schemeClr val="accent1"/>
              </a:buClr>
              <a:buFont typeface="Wingdings" pitchFamily="2" charset="2"/>
              <a:buChar char="§"/>
            </a:pPr>
            <a:endParaRPr lang="en-US" sz="2400" dirty="0" smtClean="0">
              <a:latin typeface="Arial" pitchFamily="34" charset="0"/>
            </a:endParaRPr>
          </a:p>
          <a:p>
            <a:pPr marL="1371600" lvl="5" indent="0">
              <a:buClr>
                <a:schemeClr val="accent1"/>
              </a:buClr>
              <a:buFont typeface="Wingdings" pitchFamily="2" charset="2"/>
              <a:buChar char="§"/>
            </a:pPr>
            <a:r>
              <a:rPr lang="en-US" sz="2400" dirty="0" smtClean="0">
                <a:latin typeface="Arial" pitchFamily="34" charset="0"/>
              </a:rPr>
              <a:t>anyone </a:t>
            </a:r>
            <a:r>
              <a:rPr lang="en-US" sz="2400" dirty="0">
                <a:latin typeface="Arial" pitchFamily="34" charset="0"/>
              </a:rPr>
              <a:t>who it is reasonable to believe might be </a:t>
            </a:r>
            <a:r>
              <a:rPr lang="en-US" sz="2400" dirty="0" smtClean="0">
                <a:latin typeface="Arial" pitchFamily="34" charset="0"/>
              </a:rPr>
              <a:t>               authorized </a:t>
            </a:r>
            <a:r>
              <a:rPr lang="en-US" sz="2400" dirty="0">
                <a:latin typeface="Arial" pitchFamily="34" charset="0"/>
              </a:rPr>
              <a:t>by the account holder to use the </a:t>
            </a:r>
            <a:r>
              <a:rPr lang="en-US" sz="2400" dirty="0" smtClean="0">
                <a:latin typeface="Arial" pitchFamily="34" charset="0"/>
              </a:rPr>
              <a:t>account    (This could have implications regarding the recipient consenting to receiving the message).</a:t>
            </a:r>
            <a:endParaRPr lang="en-US" sz="2400" dirty="0">
              <a:latin typeface="Arial"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18</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188036" y="5486400"/>
            <a:ext cx="955964" cy="1371600"/>
          </a:xfrm>
          <a:prstGeom prst="rect">
            <a:avLst/>
          </a:prstGeom>
          <a:noFill/>
          <a:ln w="12700" cap="flat">
            <a:noFill/>
            <a:miter lim="800000"/>
            <a:headEnd/>
            <a:tailEnd/>
          </a:ln>
        </p:spPr>
      </p:pic>
    </p:spTree>
    <p:extLst>
      <p:ext uri="{BB962C8B-B14F-4D97-AF65-F5344CB8AC3E}">
        <p14:creationId xmlns:p14="http://schemas.microsoft.com/office/powerpoint/2010/main" xmlns="" val="1380376045"/>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20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fade">
                                      <p:cBhvr>
                                        <p:cTn id="12"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3"/>
          </a:xfrm>
        </p:spPr>
        <p:txBody>
          <a:bodyPr>
            <a:normAutofit/>
          </a:bodyPr>
          <a:lstStyle/>
          <a:p>
            <a:pPr marL="109728" indent="0">
              <a:buNone/>
            </a:pPr>
            <a:endParaRPr lang="en-US" sz="2400" dirty="0" smtClean="0">
              <a:latin typeface="Arial" panose="020B0604020202020204" pitchFamily="34" charset="0"/>
            </a:endParaRPr>
          </a:p>
          <a:p>
            <a:pPr marL="109728" indent="0">
              <a:buFont typeface="Wingdings" pitchFamily="2" charset="2"/>
              <a:buChar char="Ø"/>
            </a:pPr>
            <a:r>
              <a:rPr lang="en-US" sz="2400" dirty="0" smtClean="0">
                <a:latin typeface="Arial" panose="020B0604020202020204" pitchFamily="34" charset="0"/>
              </a:rPr>
              <a:t>Electronic messages sent for following purposes are excluded from being considered CEMs:</a:t>
            </a:r>
          </a:p>
          <a:p>
            <a:pPr marL="109728" indent="0">
              <a:buNone/>
            </a:pPr>
            <a:endParaRPr lang="en-US" sz="2400" dirty="0" smtClean="0">
              <a:latin typeface="Arial" panose="020B0604020202020204" pitchFamily="34" charset="0"/>
            </a:endParaRPr>
          </a:p>
          <a:p>
            <a:pPr marL="603504" lvl="2" indent="0">
              <a:buClr>
                <a:schemeClr val="tx2"/>
              </a:buClr>
              <a:buFont typeface="Wingdings" pitchFamily="2" charset="2"/>
              <a:buChar char="§"/>
            </a:pPr>
            <a:r>
              <a:rPr lang="en-US" sz="2200" dirty="0" smtClean="0">
                <a:latin typeface="Arial" panose="020B0604020202020204" pitchFamily="34" charset="0"/>
              </a:rPr>
              <a:t>  </a:t>
            </a:r>
            <a:r>
              <a:rPr lang="en-US" sz="2400" dirty="0" smtClean="0">
                <a:latin typeface="Arial" panose="020B0604020202020204" pitchFamily="34" charset="0"/>
              </a:rPr>
              <a:t>law enforcement</a:t>
            </a:r>
          </a:p>
          <a:p>
            <a:pPr marL="603504" lvl="2" indent="0">
              <a:buClr>
                <a:schemeClr val="tx2"/>
              </a:buClr>
              <a:buFont typeface="Wingdings" pitchFamily="2" charset="2"/>
              <a:buChar char="§"/>
            </a:pPr>
            <a:r>
              <a:rPr lang="en-US" sz="2400" dirty="0">
                <a:latin typeface="Arial" panose="020B0604020202020204" pitchFamily="34" charset="0"/>
              </a:rPr>
              <a:t> </a:t>
            </a:r>
            <a:r>
              <a:rPr lang="en-US" sz="2400" dirty="0" smtClean="0">
                <a:latin typeface="Arial" panose="020B0604020202020204" pitchFamily="34" charset="0"/>
              </a:rPr>
              <a:t> public safety</a:t>
            </a:r>
          </a:p>
          <a:p>
            <a:pPr marL="603504" lvl="2" indent="0">
              <a:buClr>
                <a:schemeClr val="tx2"/>
              </a:buClr>
              <a:buFont typeface="Wingdings" pitchFamily="2" charset="2"/>
              <a:buChar char="§"/>
            </a:pPr>
            <a:r>
              <a:rPr lang="en-US" sz="2400" dirty="0" smtClean="0">
                <a:latin typeface="Arial" panose="020B0604020202020204" pitchFamily="34" charset="0"/>
              </a:rPr>
              <a:t>  the protection of Canada</a:t>
            </a:r>
          </a:p>
          <a:p>
            <a:pPr marL="603504" lvl="2" indent="0">
              <a:buClr>
                <a:schemeClr val="tx2"/>
              </a:buClr>
              <a:buFont typeface="Wingdings" pitchFamily="2" charset="2"/>
              <a:buChar char="§"/>
            </a:pPr>
            <a:r>
              <a:rPr lang="en-US" sz="2400" dirty="0" smtClean="0">
                <a:latin typeface="Arial" panose="020B0604020202020204" pitchFamily="34" charset="0"/>
              </a:rPr>
              <a:t>  the conduct of international affairs</a:t>
            </a:r>
          </a:p>
          <a:p>
            <a:pPr marL="603504" lvl="2" indent="0">
              <a:buClr>
                <a:schemeClr val="tx2"/>
              </a:buClr>
              <a:buFont typeface="Wingdings" pitchFamily="2" charset="2"/>
              <a:buChar char="§"/>
            </a:pPr>
            <a:r>
              <a:rPr lang="en-US" sz="2400" dirty="0" smtClean="0">
                <a:latin typeface="Arial" panose="020B0604020202020204" pitchFamily="34" charset="0"/>
              </a:rPr>
              <a:t>  the defence of Canada</a:t>
            </a:r>
          </a:p>
        </p:txBody>
      </p:sp>
      <p:sp>
        <p:nvSpPr>
          <p:cNvPr id="2" name="Slide Number Placeholder 1"/>
          <p:cNvSpPr>
            <a:spLocks noGrp="1"/>
          </p:cNvSpPr>
          <p:nvPr>
            <p:ph type="sldNum" sz="quarter" idx="12"/>
          </p:nvPr>
        </p:nvSpPr>
        <p:spPr/>
        <p:txBody>
          <a:bodyPr/>
          <a:lstStyle/>
          <a:p>
            <a:fld id="{0077A6B4-676C-432C-A45B-16E6E7F86421}" type="slidenum">
              <a:rPr lang="en-CA" smtClean="0"/>
              <a:pPr/>
              <a:t>19</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3"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4125622068"/>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20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20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109728" indent="0">
              <a:buFont typeface="Wingdings" pitchFamily="2" charset="2"/>
              <a:buChar char="§"/>
            </a:pPr>
            <a:r>
              <a:rPr lang="en-US" dirty="0" smtClean="0">
                <a:latin typeface="Arial" pitchFamily="34" charset="0"/>
                <a:cs typeface="Arial" pitchFamily="34" charset="0"/>
              </a:rPr>
              <a:t> Opening Comments</a:t>
            </a:r>
          </a:p>
          <a:p>
            <a:pPr marL="109728" indent="0">
              <a:buFont typeface="Wingdings" pitchFamily="2" charset="2"/>
              <a:buChar char="§"/>
            </a:pPr>
            <a:r>
              <a:rPr lang="en-US" dirty="0" smtClean="0">
                <a:latin typeface="Arial" pitchFamily="34" charset="0"/>
                <a:cs typeface="Arial" pitchFamily="34" charset="0"/>
              </a:rPr>
              <a:t> Background</a:t>
            </a:r>
          </a:p>
          <a:p>
            <a:pPr marL="109728" indent="0">
              <a:buFont typeface="Wingdings" pitchFamily="2" charset="2"/>
              <a:buChar char="§"/>
            </a:pPr>
            <a:r>
              <a:rPr lang="en-US" dirty="0" smtClean="0">
                <a:latin typeface="Arial" pitchFamily="34" charset="0"/>
                <a:cs typeface="Arial" pitchFamily="34" charset="0"/>
              </a:rPr>
              <a:t> The CEM Prohibition</a:t>
            </a:r>
          </a:p>
          <a:p>
            <a:pPr marL="109728" indent="0">
              <a:buFont typeface="Wingdings" pitchFamily="2" charset="2"/>
              <a:buChar char="§"/>
            </a:pPr>
            <a:r>
              <a:rPr lang="en-US" dirty="0" smtClean="0">
                <a:latin typeface="Arial" pitchFamily="34" charset="0"/>
                <a:cs typeface="Arial" pitchFamily="34" charset="0"/>
              </a:rPr>
              <a:t> What is a CEM?</a:t>
            </a:r>
          </a:p>
          <a:p>
            <a:pPr marL="109728" indent="0">
              <a:buFont typeface="Wingdings" pitchFamily="2" charset="2"/>
              <a:buChar char="§"/>
            </a:pPr>
            <a:r>
              <a:rPr lang="en-US" dirty="0" smtClean="0">
                <a:latin typeface="Arial" pitchFamily="34" charset="0"/>
                <a:cs typeface="Arial" pitchFamily="34" charset="0"/>
              </a:rPr>
              <a:t> What Amounts to Consent?</a:t>
            </a:r>
          </a:p>
          <a:p>
            <a:pPr marL="109728" indent="0">
              <a:buFont typeface="Wingdings" pitchFamily="2" charset="2"/>
              <a:buChar char="§"/>
            </a:pPr>
            <a:r>
              <a:rPr lang="en-US" dirty="0" smtClean="0">
                <a:latin typeface="Arial" pitchFamily="34" charset="0"/>
                <a:cs typeface="Arial" pitchFamily="34" charset="0"/>
              </a:rPr>
              <a:t> What Identification Information Must Be Set Out?</a:t>
            </a:r>
          </a:p>
          <a:p>
            <a:pPr marL="109728" indent="0">
              <a:buFont typeface="Wingdings" pitchFamily="2" charset="2"/>
              <a:buChar char="§"/>
            </a:pPr>
            <a:r>
              <a:rPr lang="en-US" dirty="0" smtClean="0">
                <a:latin typeface="Arial" pitchFamily="34" charset="0"/>
                <a:cs typeface="Arial" pitchFamily="34" charset="0"/>
              </a:rPr>
              <a:t> What Contact Information Must Be Set Out?</a:t>
            </a:r>
          </a:p>
          <a:p>
            <a:pPr marL="109728" indent="0">
              <a:buFont typeface="Wingdings" pitchFamily="2" charset="2"/>
              <a:buChar char="§"/>
            </a:pPr>
            <a:r>
              <a:rPr lang="en-US" dirty="0" smtClean="0">
                <a:latin typeface="Arial" pitchFamily="34" charset="0"/>
                <a:cs typeface="Arial" pitchFamily="34" charset="0"/>
              </a:rPr>
              <a:t> What Unsubscribe Mechanisms are Adequate?</a:t>
            </a:r>
          </a:p>
          <a:p>
            <a:pPr marL="109728" indent="0">
              <a:buFont typeface="Wingdings" pitchFamily="2" charset="2"/>
              <a:buChar char="§"/>
            </a:pPr>
            <a:r>
              <a:rPr lang="en-US" dirty="0" smtClean="0">
                <a:latin typeface="Arial" pitchFamily="34" charset="0"/>
                <a:cs typeface="Arial" pitchFamily="34" charset="0"/>
              </a:rPr>
              <a:t> Who Can Be Held Responsible?</a:t>
            </a:r>
          </a:p>
          <a:p>
            <a:pPr marL="109728" indent="0">
              <a:buFont typeface="Wingdings" pitchFamily="2" charset="2"/>
              <a:buChar char="§"/>
            </a:pPr>
            <a:r>
              <a:rPr lang="en-US" dirty="0" smtClean="0">
                <a:latin typeface="Arial" pitchFamily="34" charset="0"/>
                <a:cs typeface="Arial" pitchFamily="34" charset="0"/>
              </a:rPr>
              <a:t> Possible Consequences</a:t>
            </a:r>
          </a:p>
          <a:p>
            <a:pPr marL="109728" indent="0">
              <a:buFont typeface="Wingdings" pitchFamily="2" charset="2"/>
              <a:buChar char="§"/>
            </a:pPr>
            <a:r>
              <a:rPr lang="en-US" dirty="0" smtClean="0">
                <a:latin typeface="Arial" pitchFamily="34" charset="0"/>
                <a:cs typeface="Arial" pitchFamily="34" charset="0"/>
              </a:rPr>
              <a:t> SPAM Report Centre</a:t>
            </a:r>
          </a:p>
          <a:p>
            <a:pPr marL="109728" indent="0">
              <a:buFont typeface="Wingdings" pitchFamily="2" charset="2"/>
              <a:buChar char="§"/>
            </a:pPr>
            <a:r>
              <a:rPr lang="en-US" dirty="0" smtClean="0">
                <a:latin typeface="Arial" pitchFamily="34" charset="0"/>
                <a:cs typeface="Arial" pitchFamily="34" charset="0"/>
              </a:rPr>
              <a:t> Suggestions</a:t>
            </a:r>
          </a:p>
          <a:p>
            <a:pPr marL="109728" indent="0">
              <a:buFont typeface="Wingdings" pitchFamily="2" charset="2"/>
              <a:buChar char="§"/>
            </a:pPr>
            <a:r>
              <a:rPr lang="en-US" dirty="0" smtClean="0"/>
              <a:t> Questions?</a:t>
            </a:r>
            <a:endParaRPr lang="en-US" dirty="0"/>
          </a:p>
        </p:txBody>
      </p:sp>
      <p:sp>
        <p:nvSpPr>
          <p:cNvPr id="3" name="Slide Number Placeholder 2"/>
          <p:cNvSpPr>
            <a:spLocks noGrp="1"/>
          </p:cNvSpPr>
          <p:nvPr>
            <p:ph type="sldNum" sz="quarter" idx="12"/>
          </p:nvPr>
        </p:nvSpPr>
        <p:spPr/>
        <p:txBody>
          <a:bodyPr/>
          <a:lstStyle/>
          <a:p>
            <a:fld id="{0077A6B4-676C-432C-A45B-16E6E7F86421}" type="slidenum">
              <a:rPr lang="en-CA" smtClean="0"/>
              <a:pPr/>
              <a:t>2</a:t>
            </a:fld>
            <a:endParaRPr lang="en-CA" dirty="0"/>
          </a:p>
        </p:txBody>
      </p:sp>
      <p:sp>
        <p:nvSpPr>
          <p:cNvPr id="4" name="Title 3"/>
          <p:cNvSpPr>
            <a:spLocks noGrp="1"/>
          </p:cNvSpPr>
          <p:nvPr>
            <p:ph type="title"/>
          </p:nvPr>
        </p:nvSpPr>
        <p:spPr/>
        <p:txBody>
          <a:bodyPr>
            <a:noAutofit/>
          </a:bodyPr>
          <a:lstStyle/>
          <a:p>
            <a:pPr algn="ctr"/>
            <a:r>
              <a:rPr lang="en-US" sz="4200" dirty="0" smtClean="0">
                <a:solidFill>
                  <a:schemeClr val="tx1"/>
                </a:solidFill>
                <a:latin typeface="Arial" pitchFamily="34" charset="0"/>
                <a:cs typeface="Arial" pitchFamily="34" charset="0"/>
              </a:rPr>
              <a:t>Index</a:t>
            </a:r>
            <a:endParaRPr lang="en-US" sz="4200" dirty="0">
              <a:solidFill>
                <a:schemeClr val="tx1"/>
              </a:solidFill>
              <a:latin typeface="Arial" pitchFamily="34" charset="0"/>
              <a:cs typeface="Arial" pitchFamily="34" charset="0"/>
            </a:endParaRPr>
          </a:p>
        </p:txBody>
      </p:sp>
      <p:pic>
        <p:nvPicPr>
          <p:cNvPr id="6"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3487375597"/>
      </p:ext>
    </p:extLst>
  </p:cSld>
  <p:clrMapOvr>
    <a:masterClrMapping/>
  </p:clrMapOvr>
  <p:transition>
    <p:pull dir="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3"/>
          </a:xfrm>
        </p:spPr>
        <p:txBody>
          <a:bodyPr>
            <a:noAutofit/>
          </a:bodyPr>
          <a:lstStyle/>
          <a:p>
            <a:pPr marL="109728" indent="0">
              <a:buFont typeface="Wingdings" pitchFamily="2" charset="2"/>
              <a:buChar char="Ø"/>
            </a:pPr>
            <a:r>
              <a:rPr lang="en-US" sz="2400" dirty="0" smtClean="0">
                <a:latin typeface="Arial" panose="020B0604020202020204" pitchFamily="34" charset="0"/>
              </a:rPr>
              <a:t>The following long list is regarding CEMs which are exempt from the requirements.  If any apply, the user should check the full wording under CASL:</a:t>
            </a:r>
          </a:p>
          <a:p>
            <a:pPr marL="109728" indent="0">
              <a:buNone/>
            </a:pPr>
            <a:endParaRPr lang="en-US" sz="2400" dirty="0" smtClean="0">
              <a:latin typeface="Arial" panose="020B0604020202020204" pitchFamily="34" charset="0"/>
            </a:endParaRPr>
          </a:p>
          <a:p>
            <a:pPr marL="365760" lvl="1" indent="0">
              <a:buFont typeface="Wingdings" pitchFamily="2" charset="2"/>
              <a:buChar char="§"/>
            </a:pPr>
            <a:r>
              <a:rPr lang="en-US" sz="2400" dirty="0">
                <a:latin typeface="Arial" panose="020B0604020202020204" pitchFamily="34" charset="0"/>
              </a:rPr>
              <a:t>s</a:t>
            </a:r>
            <a:r>
              <a:rPr lang="en-US" sz="2400" dirty="0" smtClean="0">
                <a:latin typeface="Arial" panose="020B0604020202020204" pitchFamily="34" charset="0"/>
              </a:rPr>
              <a:t>ent to person with family relationship through marriage, common-law partnership or any legal parent-child relationship and the individuals have had direct, two-way communication</a:t>
            </a:r>
          </a:p>
          <a:p>
            <a:pPr marL="109728" indent="0">
              <a:buFont typeface="Wingdings" pitchFamily="2" charset="2"/>
              <a:buChar char="§"/>
            </a:pPr>
            <a:endParaRPr lang="en-US" sz="2400" dirty="0">
              <a:latin typeface="Arial" panose="020B0604020202020204" pitchFamily="34" charset="0"/>
            </a:endParaRPr>
          </a:p>
          <a:p>
            <a:pPr marL="365760" lvl="1" indent="0">
              <a:buFont typeface="Wingdings" pitchFamily="2" charset="2"/>
              <a:buChar char="§"/>
            </a:pPr>
            <a:r>
              <a:rPr lang="en-US" sz="2400" dirty="0">
                <a:latin typeface="Arial" panose="020B0604020202020204" pitchFamily="34" charset="0"/>
              </a:rPr>
              <a:t>s</a:t>
            </a:r>
            <a:r>
              <a:rPr lang="en-US" sz="2400" dirty="0" smtClean="0">
                <a:latin typeface="Arial" panose="020B0604020202020204" pitchFamily="34" charset="0"/>
              </a:rPr>
              <a:t>ent to person with personal relationship if the individuals have had direct, voluntary, two-way communications and it would be reasonable conclude that they have a personal relationship</a:t>
            </a:r>
          </a:p>
          <a:p>
            <a:pPr marL="365760" lvl="1" indent="0">
              <a:buNone/>
            </a:pPr>
            <a:endParaRPr lang="en-US" sz="24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20</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320809" y="5676900"/>
            <a:ext cx="823191" cy="1181100"/>
          </a:xfrm>
          <a:prstGeom prst="rect">
            <a:avLst/>
          </a:prstGeom>
          <a:noFill/>
          <a:ln w="12700" cap="flat">
            <a:noFill/>
            <a:miter lim="800000"/>
            <a:headEnd/>
            <a:tailEnd/>
          </a:ln>
        </p:spPr>
      </p:pic>
    </p:spTree>
    <p:extLst>
      <p:ext uri="{BB962C8B-B14F-4D97-AF65-F5344CB8AC3E}">
        <p14:creationId xmlns:p14="http://schemas.microsoft.com/office/powerpoint/2010/main" xmlns="" val="260996789"/>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228600"/>
            <a:ext cx="8229600" cy="5211763"/>
          </a:xfrm>
        </p:spPr>
        <p:txBody>
          <a:bodyPr>
            <a:normAutofit fontScale="25000" lnSpcReduction="20000"/>
          </a:bodyPr>
          <a:lstStyle/>
          <a:p>
            <a:pPr marL="109728" indent="0">
              <a:buFont typeface="Wingdings" pitchFamily="2" charset="2"/>
              <a:buChar char="Ø"/>
            </a:pPr>
            <a:endParaRPr lang="en-US" sz="6000" dirty="0" smtClean="0">
              <a:latin typeface="Arial" panose="020B0604020202020204" pitchFamily="34" charset="0"/>
            </a:endParaRPr>
          </a:p>
          <a:p>
            <a:pPr marL="603504" lvl="2" indent="0">
              <a:buClr>
                <a:schemeClr val="accent1"/>
              </a:buClr>
              <a:buFont typeface="Wingdings" pitchFamily="2" charset="2"/>
              <a:buChar char="§"/>
            </a:pPr>
            <a:r>
              <a:rPr lang="en-US" sz="9600" dirty="0" smtClean="0">
                <a:latin typeface="Arial" panose="020B0604020202020204" pitchFamily="34" charset="0"/>
              </a:rPr>
              <a:t>sent following up on a referral from a person who has an existing business, existing non-business, family relationship, or personal relationship with both the sender and the receiver of the message</a:t>
            </a:r>
          </a:p>
          <a:p>
            <a:pPr marL="603504" lvl="2" indent="0">
              <a:buClr>
                <a:schemeClr val="accent1"/>
              </a:buClr>
              <a:buFont typeface="Wingdings" pitchFamily="2" charset="2"/>
              <a:buChar char="§"/>
            </a:pPr>
            <a:endParaRPr lang="en-US" sz="9600" dirty="0">
              <a:latin typeface="Arial" panose="020B0604020202020204" pitchFamily="34" charset="0"/>
            </a:endParaRPr>
          </a:p>
          <a:p>
            <a:pPr marL="603504" lvl="2" indent="0">
              <a:buClr>
                <a:schemeClr val="accent1"/>
              </a:buClr>
              <a:buFont typeface="Wingdings" pitchFamily="2" charset="2"/>
              <a:buChar char="§"/>
            </a:pPr>
            <a:r>
              <a:rPr lang="en-US" sz="9600" dirty="0" smtClean="0">
                <a:latin typeface="Arial" panose="020B0604020202020204" pitchFamily="34" charset="0"/>
              </a:rPr>
              <a:t>communications between employees and representatives of an organization concerning the activities of the organization or to another organization concerning the other organization’s activities</a:t>
            </a:r>
          </a:p>
          <a:p>
            <a:pPr marL="603504" lvl="2" indent="0">
              <a:buClr>
                <a:schemeClr val="accent1"/>
              </a:buClr>
              <a:buFont typeface="Wingdings" pitchFamily="2" charset="2"/>
              <a:buChar char="§"/>
            </a:pPr>
            <a:endParaRPr lang="en-US" sz="9600" dirty="0">
              <a:latin typeface="Arial" panose="020B0604020202020204" pitchFamily="34" charset="0"/>
            </a:endParaRPr>
          </a:p>
          <a:p>
            <a:pPr marL="603504" lvl="2" indent="0">
              <a:buClr>
                <a:schemeClr val="accent1"/>
              </a:buClr>
              <a:buFont typeface="Wingdings" pitchFamily="2" charset="2"/>
              <a:buChar char="§"/>
            </a:pPr>
            <a:r>
              <a:rPr lang="en-US" sz="9600" dirty="0" smtClean="0">
                <a:latin typeface="Arial" panose="020B0604020202020204" pitchFamily="34" charset="0"/>
              </a:rPr>
              <a:t>sent in response to a request, inquiry or complaint or is solicited by the recipient</a:t>
            </a:r>
          </a:p>
          <a:p>
            <a:pPr marL="603504" lvl="2" indent="0">
              <a:buClr>
                <a:schemeClr val="accent1"/>
              </a:buClr>
              <a:buFont typeface="Wingdings" pitchFamily="2" charset="2"/>
              <a:buChar char="§"/>
            </a:pPr>
            <a:endParaRPr lang="en-US" sz="9600" dirty="0">
              <a:latin typeface="Arial" panose="020B0604020202020204" pitchFamily="34" charset="0"/>
            </a:endParaRPr>
          </a:p>
          <a:p>
            <a:pPr marL="603504" lvl="2" indent="0">
              <a:buClr>
                <a:schemeClr val="accent1"/>
              </a:buClr>
              <a:buFont typeface="Wingdings" pitchFamily="2" charset="2"/>
              <a:buChar char="§"/>
            </a:pPr>
            <a:r>
              <a:rPr lang="en-US" sz="9600" dirty="0" smtClean="0">
                <a:latin typeface="Arial" panose="020B0604020202020204" pitchFamily="34" charset="0"/>
              </a:rPr>
              <a:t>sent </a:t>
            </a:r>
            <a:r>
              <a:rPr lang="en-US" sz="9600" dirty="0">
                <a:latin typeface="Arial" panose="020B0604020202020204" pitchFamily="34" charset="0"/>
              </a:rPr>
              <a:t>to a person who is engaged in a commercial activity and consists solely of an inquiry or application related to that </a:t>
            </a:r>
            <a:r>
              <a:rPr lang="en-US" sz="9600" dirty="0" smtClean="0">
                <a:latin typeface="Arial" panose="020B0604020202020204" pitchFamily="34" charset="0"/>
              </a:rPr>
              <a:t>activity</a:t>
            </a:r>
          </a:p>
          <a:p>
            <a:pPr marL="603504" lvl="2" indent="0">
              <a:buNone/>
            </a:pPr>
            <a:endParaRPr lang="en-US" sz="2000" dirty="0" smtClean="0">
              <a:latin typeface="Arial" panose="020B0604020202020204" pitchFamily="34" charset="0"/>
            </a:endParaRPr>
          </a:p>
          <a:p>
            <a:pPr marL="109728" indent="0">
              <a:buNone/>
            </a:pPr>
            <a:endParaRPr lang="en-US" sz="26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21</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347362" y="5715000"/>
            <a:ext cx="796637" cy="1143000"/>
          </a:xfrm>
          <a:prstGeom prst="rect">
            <a:avLst/>
          </a:prstGeom>
          <a:noFill/>
          <a:ln w="12700" cap="flat">
            <a:noFill/>
            <a:miter lim="800000"/>
            <a:headEnd/>
            <a:tailEnd/>
          </a:ln>
        </p:spPr>
      </p:pic>
    </p:spTree>
    <p:extLst>
      <p:ext uri="{BB962C8B-B14F-4D97-AF65-F5344CB8AC3E}">
        <p14:creationId xmlns:p14="http://schemas.microsoft.com/office/powerpoint/2010/main" xmlns="" val="4152527230"/>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2000"/>
                                        <p:tgtEl>
                                          <p:spTgt spid="5">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animEffect transition="in" filter="fade">
                                      <p:cBhvr>
                                        <p:cTn id="17"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85800"/>
            <a:ext cx="8229600" cy="4754563"/>
          </a:xfrm>
        </p:spPr>
        <p:txBody>
          <a:bodyPr>
            <a:normAutofit/>
          </a:bodyPr>
          <a:lstStyle/>
          <a:p>
            <a:pPr marL="109728" indent="0">
              <a:buNone/>
            </a:pPr>
            <a:endParaRPr lang="en-US" sz="2400" dirty="0" smtClean="0">
              <a:latin typeface="Arial" panose="020B0604020202020204" pitchFamily="34" charset="0"/>
            </a:endParaRPr>
          </a:p>
          <a:p>
            <a:pPr marL="603504" lvl="2" indent="0">
              <a:buClr>
                <a:schemeClr val="accent1"/>
              </a:buClr>
              <a:buFont typeface="Wingdings" pitchFamily="2" charset="2"/>
              <a:buChar char="§"/>
            </a:pPr>
            <a:r>
              <a:rPr lang="en-US" sz="2400" dirty="0" smtClean="0">
                <a:latin typeface="Arial" panose="020B0604020202020204" pitchFamily="34" charset="0"/>
              </a:rPr>
              <a:t>sent to satisfy a legal obligation</a:t>
            </a:r>
          </a:p>
          <a:p>
            <a:pPr marL="603504" lvl="2" indent="0">
              <a:buClr>
                <a:schemeClr val="accent1"/>
              </a:buClr>
              <a:buFont typeface="Wingdings" pitchFamily="2" charset="2"/>
              <a:buChar char="§"/>
            </a:pPr>
            <a:endParaRPr lang="en-US" sz="2400" dirty="0" smtClean="0">
              <a:latin typeface="Arial" panose="020B0604020202020204" pitchFamily="34" charset="0"/>
            </a:endParaRPr>
          </a:p>
          <a:p>
            <a:pPr marL="603504" lvl="2" indent="0">
              <a:buClr>
                <a:schemeClr val="accent1"/>
              </a:buClr>
              <a:buFont typeface="Wingdings" pitchFamily="2" charset="2"/>
              <a:buChar char="§"/>
            </a:pPr>
            <a:r>
              <a:rPr lang="en-US" sz="2400" dirty="0" smtClean="0">
                <a:latin typeface="Arial" panose="020B0604020202020204" pitchFamily="34" charset="0"/>
              </a:rPr>
              <a:t>sent to provide notice of an existing or pending right, legal obligation, court order, or judgment or to enforce the same</a:t>
            </a:r>
          </a:p>
          <a:p>
            <a:pPr marL="603504" lvl="2" indent="0">
              <a:buClr>
                <a:schemeClr val="accent1"/>
              </a:buClr>
              <a:buFont typeface="Wingdings" pitchFamily="2" charset="2"/>
              <a:buChar char="§"/>
            </a:pPr>
            <a:endParaRPr lang="en-US" sz="2400" dirty="0" smtClean="0">
              <a:latin typeface="Arial" panose="020B0604020202020204" pitchFamily="34" charset="0"/>
            </a:endParaRPr>
          </a:p>
          <a:p>
            <a:pPr marL="603504" lvl="2" indent="0">
              <a:buClr>
                <a:schemeClr val="accent1"/>
              </a:buClr>
              <a:buFont typeface="Wingdings" pitchFamily="2" charset="2"/>
              <a:buChar char="§"/>
            </a:pPr>
            <a:r>
              <a:rPr lang="en-US" sz="2400" dirty="0" smtClean="0">
                <a:latin typeface="Arial" panose="020B0604020202020204" pitchFamily="34" charset="0"/>
              </a:rPr>
              <a:t>sent to enforce a law</a:t>
            </a:r>
          </a:p>
          <a:p>
            <a:pPr marL="603504" lvl="2" indent="0">
              <a:buClr>
                <a:schemeClr val="accent1"/>
              </a:buClr>
              <a:buFont typeface="Wingdings" pitchFamily="2" charset="2"/>
              <a:buChar char="§"/>
            </a:pPr>
            <a:endParaRPr lang="en-US" sz="2400" dirty="0" smtClean="0">
              <a:latin typeface="Arial" panose="020B0604020202020204" pitchFamily="34" charset="0"/>
            </a:endParaRPr>
          </a:p>
          <a:p>
            <a:pPr marL="603504" lvl="2" indent="0">
              <a:buClr>
                <a:schemeClr val="accent1"/>
              </a:buClr>
              <a:buFont typeface="Wingdings" pitchFamily="2" charset="2"/>
              <a:buChar char="§"/>
            </a:pPr>
            <a:r>
              <a:rPr lang="en-US" sz="2400" dirty="0" smtClean="0">
                <a:latin typeface="Arial" panose="020B0604020202020204" pitchFamily="34" charset="0"/>
              </a:rPr>
              <a:t>sent by a registered charity for purposes of raising funds</a:t>
            </a:r>
          </a:p>
        </p:txBody>
      </p:sp>
      <p:sp>
        <p:nvSpPr>
          <p:cNvPr id="2" name="Slide Number Placeholder 1"/>
          <p:cNvSpPr>
            <a:spLocks noGrp="1"/>
          </p:cNvSpPr>
          <p:nvPr>
            <p:ph type="sldNum" sz="quarter" idx="12"/>
          </p:nvPr>
        </p:nvSpPr>
        <p:spPr/>
        <p:txBody>
          <a:bodyPr/>
          <a:lstStyle/>
          <a:p>
            <a:fld id="{0077A6B4-676C-432C-A45B-16E6E7F86421}" type="slidenum">
              <a:rPr lang="en-CA" smtClean="0"/>
              <a:pPr/>
              <a:t>22</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2703885861"/>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2000"/>
                                        <p:tgtEl>
                                          <p:spTgt spid="5">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animEffect transition="in" filter="fade">
                                      <p:cBhvr>
                                        <p:cTn id="17"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33401"/>
            <a:ext cx="8229600" cy="4343400"/>
          </a:xfrm>
        </p:spPr>
        <p:txBody>
          <a:bodyPr>
            <a:noAutofit/>
          </a:bodyPr>
          <a:lstStyle/>
          <a:p>
            <a:pPr marL="109728" indent="0">
              <a:buNone/>
            </a:pPr>
            <a:endParaRPr lang="en-US" sz="2400" dirty="0" smtClean="0">
              <a:latin typeface="Arial" panose="020B0604020202020204" pitchFamily="34" charset="0"/>
            </a:endParaRPr>
          </a:p>
          <a:p>
            <a:pPr marL="109728" indent="0">
              <a:buNone/>
            </a:pPr>
            <a:endParaRPr lang="en-US" sz="2400" dirty="0" smtClean="0">
              <a:latin typeface="Arial" panose="020B0604020202020204" pitchFamily="34" charset="0"/>
            </a:endParaRPr>
          </a:p>
          <a:p>
            <a:pPr marL="886968" lvl="3" indent="0">
              <a:buClr>
                <a:schemeClr val="accent1"/>
              </a:buClr>
              <a:buFont typeface="Wingdings" pitchFamily="2" charset="2"/>
              <a:buChar char="§"/>
            </a:pPr>
            <a:r>
              <a:rPr lang="en-US" sz="2400" dirty="0" smtClean="0">
                <a:latin typeface="Arial" panose="020B0604020202020204" pitchFamily="34" charset="0"/>
              </a:rPr>
              <a:t>sent by a political party, political organization, or candidate for the primary purposes of soliciting a contribution	</a:t>
            </a:r>
          </a:p>
          <a:p>
            <a:pPr marL="886968" lvl="3" indent="0">
              <a:buClr>
                <a:schemeClr val="accent1"/>
              </a:buClr>
              <a:buFont typeface="Wingdings" pitchFamily="2" charset="2"/>
              <a:buChar char="§"/>
            </a:pPr>
            <a:endParaRPr lang="en-US" sz="2400" dirty="0" smtClean="0">
              <a:latin typeface="Arial" panose="020B0604020202020204" pitchFamily="34" charset="0"/>
            </a:endParaRPr>
          </a:p>
          <a:p>
            <a:pPr marL="886968" lvl="3" indent="0">
              <a:buClr>
                <a:schemeClr val="accent1"/>
              </a:buClr>
              <a:buFont typeface="Wingdings" pitchFamily="2" charset="2"/>
              <a:buChar char="§"/>
            </a:pPr>
            <a:r>
              <a:rPr lang="en-US" sz="2400" dirty="0" smtClean="0">
                <a:latin typeface="Arial" panose="020B0604020202020204" pitchFamily="34" charset="0"/>
              </a:rPr>
              <a:t>two way interactive voice communications</a:t>
            </a:r>
          </a:p>
          <a:p>
            <a:pPr marL="886968" lvl="3" indent="0">
              <a:buClr>
                <a:schemeClr val="accent1"/>
              </a:buClr>
              <a:buFont typeface="Wingdings" pitchFamily="2" charset="2"/>
              <a:buChar char="§"/>
            </a:pPr>
            <a:endParaRPr lang="en-US" sz="2400" dirty="0" smtClean="0">
              <a:latin typeface="Arial" panose="020B0604020202020204" pitchFamily="34" charset="0"/>
            </a:endParaRPr>
          </a:p>
          <a:p>
            <a:pPr marL="886968" lvl="3" indent="0">
              <a:buClr>
                <a:schemeClr val="accent1"/>
              </a:buClr>
              <a:buFont typeface="Wingdings" pitchFamily="2" charset="2"/>
              <a:buChar char="§"/>
            </a:pPr>
            <a:r>
              <a:rPr lang="en-US" sz="2400" dirty="0" smtClean="0">
                <a:latin typeface="Arial" panose="020B0604020202020204" pitchFamily="34" charset="0"/>
              </a:rPr>
              <a:t>a fax sent to a telephone account</a:t>
            </a:r>
          </a:p>
          <a:p>
            <a:pPr marL="886968" lvl="3" indent="0">
              <a:buClr>
                <a:schemeClr val="accent1"/>
              </a:buClr>
              <a:buFont typeface="Wingdings" pitchFamily="2" charset="2"/>
              <a:buChar char="§"/>
            </a:pPr>
            <a:endParaRPr lang="en-US" sz="2400" dirty="0" smtClean="0">
              <a:latin typeface="Arial" panose="020B0604020202020204" pitchFamily="34" charset="0"/>
            </a:endParaRPr>
          </a:p>
          <a:p>
            <a:pPr marL="886968" lvl="3" indent="0">
              <a:buClr>
                <a:schemeClr val="accent1"/>
              </a:buClr>
              <a:buFont typeface="Wingdings" pitchFamily="2" charset="2"/>
              <a:buChar char="§"/>
            </a:pPr>
            <a:r>
              <a:rPr lang="en-US" sz="2400" dirty="0" smtClean="0">
                <a:latin typeface="Arial" panose="020B0604020202020204" pitchFamily="34" charset="0"/>
              </a:rPr>
              <a:t>a voice recoding sent to a telephone account</a:t>
            </a:r>
          </a:p>
        </p:txBody>
      </p:sp>
      <p:sp>
        <p:nvSpPr>
          <p:cNvPr id="2" name="Slide Number Placeholder 1"/>
          <p:cNvSpPr>
            <a:spLocks noGrp="1"/>
          </p:cNvSpPr>
          <p:nvPr>
            <p:ph type="sldNum" sz="quarter" idx="12"/>
          </p:nvPr>
        </p:nvSpPr>
        <p:spPr/>
        <p:txBody>
          <a:bodyPr/>
          <a:lstStyle/>
          <a:p>
            <a:fld id="{0077A6B4-676C-432C-A45B-16E6E7F86421}" type="slidenum">
              <a:rPr lang="en-CA" smtClean="0"/>
              <a:pPr/>
              <a:t>23</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41145" y="5562600"/>
            <a:ext cx="902855" cy="1295400"/>
          </a:xfrm>
          <a:prstGeom prst="rect">
            <a:avLst/>
          </a:prstGeom>
          <a:noFill/>
          <a:ln w="12700" cap="flat">
            <a:noFill/>
            <a:miter lim="800000"/>
            <a:headEnd/>
            <a:tailEnd/>
          </a:ln>
        </p:spPr>
      </p:pic>
    </p:spTree>
    <p:extLst>
      <p:ext uri="{BB962C8B-B14F-4D97-AF65-F5344CB8AC3E}">
        <p14:creationId xmlns:p14="http://schemas.microsoft.com/office/powerpoint/2010/main" xmlns="" val="4046794266"/>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20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fade">
                                      <p:cBhvr>
                                        <p:cTn id="12" dur="2000"/>
                                        <p:tgtEl>
                                          <p:spTgt spid="5">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animEffect transition="in" filter="fade">
                                      <p:cBhvr>
                                        <p:cTn id="17" dur="2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304800"/>
            <a:ext cx="8229600" cy="5135563"/>
          </a:xfrm>
        </p:spPr>
        <p:txBody>
          <a:bodyPr>
            <a:noAutofit/>
          </a:bodyPr>
          <a:lstStyle/>
          <a:p>
            <a:endParaRPr lang="en-US" sz="2400" dirty="0">
              <a:latin typeface="Arial" panose="020B0604020202020204" pitchFamily="34" charset="0"/>
            </a:endParaRPr>
          </a:p>
          <a:p>
            <a:pPr marL="630936" lvl="2" indent="0">
              <a:buClr>
                <a:schemeClr val="accent1"/>
              </a:buClr>
              <a:buFont typeface="Wingdings" pitchFamily="2" charset="2"/>
              <a:buChar char="§"/>
            </a:pPr>
            <a:r>
              <a:rPr lang="en-US" sz="2400" dirty="0">
                <a:latin typeface="Arial" panose="020B0604020202020204" pitchFamily="34" charset="0"/>
              </a:rPr>
              <a:t>provides a </a:t>
            </a:r>
            <a:r>
              <a:rPr lang="en-US" sz="2400" dirty="0" smtClean="0">
                <a:latin typeface="Arial" panose="020B0604020202020204" pitchFamily="34" charset="0"/>
              </a:rPr>
              <a:t>requested quote </a:t>
            </a:r>
            <a:r>
              <a:rPr lang="en-US" sz="2400" dirty="0">
                <a:latin typeface="Arial" panose="020B0604020202020204" pitchFamily="34" charset="0"/>
              </a:rPr>
              <a:t>or </a:t>
            </a:r>
            <a:r>
              <a:rPr lang="en-US" sz="2400" dirty="0" smtClean="0">
                <a:latin typeface="Arial" panose="020B0604020202020204" pitchFamily="34" charset="0"/>
              </a:rPr>
              <a:t>estimate</a:t>
            </a:r>
          </a:p>
          <a:p>
            <a:pPr lvl="2">
              <a:buClr>
                <a:schemeClr val="accent1"/>
              </a:buClr>
              <a:buFont typeface="Wingdings" pitchFamily="2" charset="2"/>
              <a:buChar char="§"/>
            </a:pPr>
            <a:endParaRPr lang="en-US" sz="2400" dirty="0">
              <a:latin typeface="Arial" panose="020B0604020202020204" pitchFamily="34" charset="0"/>
            </a:endParaRPr>
          </a:p>
          <a:p>
            <a:pPr marL="630936" lvl="2" indent="0">
              <a:buClr>
                <a:schemeClr val="accent1"/>
              </a:buClr>
              <a:buFont typeface="Wingdings" pitchFamily="2" charset="2"/>
              <a:buChar char="§"/>
            </a:pPr>
            <a:r>
              <a:rPr lang="en-US" sz="2400" dirty="0">
                <a:latin typeface="Arial" panose="020B0604020202020204" pitchFamily="34" charset="0"/>
              </a:rPr>
              <a:t>facilitates, completes or confirms a commercial </a:t>
            </a:r>
            <a:r>
              <a:rPr lang="en-US" sz="2400" dirty="0" smtClean="0">
                <a:latin typeface="Arial" panose="020B0604020202020204" pitchFamily="34" charset="0"/>
              </a:rPr>
              <a:t>transaction</a:t>
            </a:r>
          </a:p>
          <a:p>
            <a:pPr marL="630936" lvl="2" indent="0">
              <a:buClr>
                <a:schemeClr val="accent1"/>
              </a:buClr>
              <a:buFont typeface="Wingdings" pitchFamily="2" charset="2"/>
              <a:buChar char="§"/>
            </a:pPr>
            <a:endParaRPr lang="en-US" sz="2400" dirty="0">
              <a:latin typeface="Arial" panose="020B0604020202020204" pitchFamily="34" charset="0"/>
            </a:endParaRPr>
          </a:p>
          <a:p>
            <a:pPr marL="630936" lvl="2" indent="0">
              <a:buClr>
                <a:schemeClr val="accent1"/>
              </a:buClr>
              <a:buFont typeface="Wingdings" pitchFamily="2" charset="2"/>
              <a:buChar char="§"/>
            </a:pPr>
            <a:r>
              <a:rPr lang="en-US" sz="2400" dirty="0">
                <a:latin typeface="Arial" panose="020B0604020202020204" pitchFamily="34" charset="0"/>
              </a:rPr>
              <a:t>provides warranty information, product recall information or safety or security </a:t>
            </a:r>
            <a:r>
              <a:rPr lang="en-US" sz="2400" dirty="0" smtClean="0">
                <a:latin typeface="Arial" panose="020B0604020202020204" pitchFamily="34" charset="0"/>
              </a:rPr>
              <a:t>information</a:t>
            </a:r>
          </a:p>
          <a:p>
            <a:pPr marL="630936" lvl="2" indent="0">
              <a:buClr>
                <a:schemeClr val="accent1"/>
              </a:buClr>
              <a:buFont typeface="Wingdings" pitchFamily="2" charset="2"/>
              <a:buChar char="§"/>
            </a:pPr>
            <a:endParaRPr lang="en-US" sz="2400" dirty="0">
              <a:latin typeface="Arial" panose="020B0604020202020204" pitchFamily="34" charset="0"/>
            </a:endParaRPr>
          </a:p>
          <a:p>
            <a:pPr marL="630936" lvl="2" indent="0">
              <a:buClr>
                <a:schemeClr val="accent1"/>
              </a:buClr>
              <a:buFont typeface="Wingdings" pitchFamily="2" charset="2"/>
              <a:buChar char="§"/>
            </a:pPr>
            <a:r>
              <a:rPr lang="en-US" sz="2400" dirty="0">
                <a:latin typeface="Arial" panose="020B0604020202020204" pitchFamily="34" charset="0"/>
              </a:rPr>
              <a:t>provides notification of factual information about a </a:t>
            </a:r>
            <a:r>
              <a:rPr lang="en-US" sz="2400" dirty="0" smtClean="0">
                <a:latin typeface="Arial" panose="020B0604020202020204" pitchFamily="34" charset="0"/>
              </a:rPr>
              <a:t>subscription</a:t>
            </a:r>
            <a:endParaRPr lang="en-US" sz="2400" dirty="0">
              <a:latin typeface="Arial" panose="020B0604020202020204" pitchFamily="34" charset="0"/>
            </a:endParaRPr>
          </a:p>
          <a:p>
            <a:pPr marL="630936" lvl="2" indent="0">
              <a:buNone/>
            </a:pPr>
            <a:endParaRPr lang="en-US" sz="24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24</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347363" y="5715000"/>
            <a:ext cx="796637" cy="1143000"/>
          </a:xfrm>
          <a:prstGeom prst="rect">
            <a:avLst/>
          </a:prstGeom>
          <a:noFill/>
          <a:ln w="12700" cap="flat">
            <a:noFill/>
            <a:miter lim="800000"/>
            <a:headEnd/>
            <a:tailEnd/>
          </a:ln>
        </p:spPr>
      </p:pic>
    </p:spTree>
    <p:extLst>
      <p:ext uri="{BB962C8B-B14F-4D97-AF65-F5344CB8AC3E}">
        <p14:creationId xmlns:p14="http://schemas.microsoft.com/office/powerpoint/2010/main" xmlns="" val="1858724872"/>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2000"/>
                                        <p:tgtEl>
                                          <p:spTgt spid="5">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animEffect transition="in" filter="fade">
                                      <p:cBhvr>
                                        <p:cTn id="17"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19199"/>
            <a:ext cx="8229600" cy="2819401"/>
          </a:xfrm>
        </p:spPr>
        <p:txBody>
          <a:bodyPr>
            <a:noAutofit/>
          </a:bodyPr>
          <a:lstStyle/>
          <a:p>
            <a:pPr marL="914400" lvl="3" indent="0">
              <a:buClr>
                <a:schemeClr val="accent1"/>
              </a:buClr>
              <a:buFont typeface="Wingdings" pitchFamily="2" charset="2"/>
              <a:buChar char="§"/>
            </a:pPr>
            <a:r>
              <a:rPr lang="en-US" sz="2400" dirty="0" smtClean="0">
                <a:latin typeface="Arial" panose="020B0604020202020204" pitchFamily="34" charset="0"/>
              </a:rPr>
              <a:t>provides </a:t>
            </a:r>
            <a:r>
              <a:rPr lang="en-US" sz="2400" dirty="0">
                <a:latin typeface="Arial" panose="020B0604020202020204" pitchFamily="34" charset="0"/>
              </a:rPr>
              <a:t>information directly related to an employment relationship or related benefit </a:t>
            </a:r>
            <a:r>
              <a:rPr lang="en-US" sz="2400" dirty="0" smtClean="0">
                <a:latin typeface="Arial" panose="020B0604020202020204" pitchFamily="34" charset="0"/>
              </a:rPr>
              <a:t>plan</a:t>
            </a:r>
          </a:p>
          <a:p>
            <a:pPr marL="914400" lvl="3" indent="0">
              <a:buClr>
                <a:schemeClr val="accent1"/>
              </a:buClr>
              <a:buFont typeface="Wingdings" pitchFamily="2" charset="2"/>
              <a:buChar char="§"/>
            </a:pPr>
            <a:endParaRPr lang="en-US" sz="2400" dirty="0" smtClean="0">
              <a:latin typeface="Arial" panose="020B0604020202020204" pitchFamily="34" charset="0"/>
            </a:endParaRPr>
          </a:p>
          <a:p>
            <a:pPr marL="914400" lvl="3" indent="0">
              <a:buClr>
                <a:schemeClr val="accent1"/>
              </a:buClr>
              <a:buFont typeface="Wingdings" pitchFamily="2" charset="2"/>
              <a:buChar char="§"/>
            </a:pPr>
            <a:r>
              <a:rPr lang="en-US" sz="2400" dirty="0" smtClean="0">
                <a:latin typeface="Arial" panose="020B0604020202020204" pitchFamily="34" charset="0"/>
              </a:rPr>
              <a:t>delivers </a:t>
            </a:r>
            <a:r>
              <a:rPr lang="en-US" sz="2400" dirty="0">
                <a:latin typeface="Arial" panose="020B0604020202020204" pitchFamily="34" charset="0"/>
              </a:rPr>
              <a:t>a product, goods or a service, including product updates or upgrades, that the person to whom the message is sent is entitled to </a:t>
            </a:r>
            <a:r>
              <a:rPr lang="en-US" sz="2400" dirty="0" smtClean="0">
                <a:latin typeface="Arial" panose="020B0604020202020204" pitchFamily="34" charset="0"/>
              </a:rPr>
              <a:t>receive</a:t>
            </a:r>
            <a:endParaRPr lang="en-US" sz="24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25</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347364" y="5715000"/>
            <a:ext cx="796636" cy="1143000"/>
          </a:xfrm>
          <a:prstGeom prst="rect">
            <a:avLst/>
          </a:prstGeom>
          <a:noFill/>
          <a:ln w="12700" cap="flat">
            <a:noFill/>
            <a:miter lim="800000"/>
            <a:headEnd/>
            <a:tailEnd/>
          </a:ln>
        </p:spPr>
      </p:pic>
    </p:spTree>
    <p:extLst>
      <p:ext uri="{BB962C8B-B14F-4D97-AF65-F5344CB8AC3E}">
        <p14:creationId xmlns:p14="http://schemas.microsoft.com/office/powerpoint/2010/main" xmlns="" val="4026063018"/>
      </p:ext>
    </p:extLst>
  </p:cSld>
  <p:clrMapOvr>
    <a:masterClrMapping/>
  </p:clrMapOvr>
  <p:transition spd="slow">
    <p:pull dir="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800600"/>
          </a:xfrm>
        </p:spPr>
        <p:txBody>
          <a:bodyPr>
            <a:noAutofit/>
          </a:bodyPr>
          <a:lstStyle/>
          <a:p>
            <a:pPr marL="630936" lvl="2" indent="0">
              <a:buClr>
                <a:schemeClr val="accent1"/>
              </a:buClr>
              <a:buFont typeface="Wingdings" pitchFamily="2" charset="2"/>
              <a:buChar char="Ø"/>
            </a:pPr>
            <a:r>
              <a:rPr lang="en-US" sz="2400" dirty="0" smtClean="0">
                <a:latin typeface="Arial" pitchFamily="34" charset="0"/>
              </a:rPr>
              <a:t>Examples:</a:t>
            </a:r>
            <a:endParaRPr lang="en-US" sz="2400" dirty="0">
              <a:latin typeface="Arial" pitchFamily="34" charset="0"/>
            </a:endParaRPr>
          </a:p>
          <a:p>
            <a:pPr lvl="4">
              <a:buClr>
                <a:schemeClr val="accent1"/>
              </a:buClr>
              <a:buFont typeface="Wingdings" pitchFamily="2" charset="2"/>
              <a:buChar char="§"/>
            </a:pPr>
            <a:r>
              <a:rPr lang="en-US" sz="2400" dirty="0" smtClean="0">
                <a:latin typeface="Arial" pitchFamily="34" charset="0"/>
              </a:rPr>
              <a:t>indicating </a:t>
            </a:r>
            <a:r>
              <a:rPr lang="en-US" sz="2400" dirty="0">
                <a:latin typeface="Arial" pitchFamily="34" charset="0"/>
              </a:rPr>
              <a:t>a mortgage brokering offer, advertising or promoting mortgage brokering services, or promoting the public image of a mortgage broker would all be CEMs</a:t>
            </a:r>
          </a:p>
          <a:p>
            <a:pPr lvl="4">
              <a:buClr>
                <a:schemeClr val="accent1"/>
              </a:buClr>
              <a:buFont typeface="Wingdings" pitchFamily="2" charset="2"/>
              <a:buChar char="§"/>
            </a:pPr>
            <a:r>
              <a:rPr lang="en-US" sz="2400" dirty="0" smtClean="0">
                <a:latin typeface="Arial" pitchFamily="34" charset="0"/>
              </a:rPr>
              <a:t>a </a:t>
            </a:r>
            <a:r>
              <a:rPr lang="en-US" sz="2400" dirty="0">
                <a:latin typeface="Arial" pitchFamily="34" charset="0"/>
              </a:rPr>
              <a:t>mortgage broker sending a non-business message (e.g., advising the baseball team that the broker will be missing the practice) would not be a CEM </a:t>
            </a:r>
          </a:p>
          <a:p>
            <a:pPr lvl="4">
              <a:buClr>
                <a:schemeClr val="accent1"/>
              </a:buClr>
              <a:buFont typeface="Wingdings" pitchFamily="2" charset="2"/>
              <a:buChar char="§"/>
            </a:pPr>
            <a:r>
              <a:rPr lang="en-US" sz="2400" dirty="0" smtClean="0">
                <a:latin typeface="Arial" pitchFamily="34" charset="0"/>
              </a:rPr>
              <a:t>inviting </a:t>
            </a:r>
            <a:r>
              <a:rPr lang="en-US" sz="2400" dirty="0">
                <a:latin typeface="Arial" pitchFamily="34" charset="0"/>
              </a:rPr>
              <a:t>a client to dinner is in the grey </a:t>
            </a:r>
            <a:r>
              <a:rPr lang="en-US" sz="2400" dirty="0" smtClean="0">
                <a:latin typeface="Arial" pitchFamily="34" charset="0"/>
              </a:rPr>
              <a:t>area.  Is </a:t>
            </a:r>
            <a:r>
              <a:rPr lang="en-US" sz="2400" dirty="0">
                <a:latin typeface="Arial" pitchFamily="34" charset="0"/>
              </a:rPr>
              <a:t>it purely non-commercial or is even one of the purposes promotion?  May depend on surrounding circumstances.</a:t>
            </a:r>
          </a:p>
        </p:txBody>
      </p:sp>
      <p:sp>
        <p:nvSpPr>
          <p:cNvPr id="2" name="Slide Number Placeholder 1"/>
          <p:cNvSpPr>
            <a:spLocks noGrp="1"/>
          </p:cNvSpPr>
          <p:nvPr>
            <p:ph type="sldNum" sz="quarter" idx="12"/>
          </p:nvPr>
        </p:nvSpPr>
        <p:spPr/>
        <p:txBody>
          <a:bodyPr/>
          <a:lstStyle/>
          <a:p>
            <a:fld id="{0077A6B4-676C-432C-A45B-16E6E7F86421}" type="slidenum">
              <a:rPr lang="en-CA" smtClean="0"/>
              <a:pPr/>
              <a:t>26</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1763212116"/>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2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838201"/>
            <a:ext cx="8229600" cy="2819399"/>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endParaRPr lang="en-US" sz="4400" b="1" dirty="0">
              <a:solidFill>
                <a:srgbClr val="040DBC"/>
              </a:solidFill>
              <a:latin typeface="Arial" panose="020B0604020202020204" pitchFamily="34" charset="0"/>
            </a:endParaRPr>
          </a:p>
          <a:p>
            <a:pPr marL="109728" algn="ctr"/>
            <a:r>
              <a:rPr lang="en-US" sz="4800" b="1" dirty="0" smtClean="0">
                <a:solidFill>
                  <a:schemeClr val="tx1"/>
                </a:solidFill>
                <a:latin typeface="Arial" panose="020B0604020202020204" pitchFamily="34" charset="0"/>
              </a:rPr>
              <a:t>What Amounts to Consent?</a:t>
            </a:r>
            <a:endParaRPr lang="en-US" sz="4800" b="1" i="1" dirty="0" smtClean="0">
              <a:solidFill>
                <a:schemeClr val="tx1"/>
              </a:solidFill>
              <a:latin typeface="Arial" panose="020B0604020202020204" pitchFamily="34" charset="0"/>
            </a:endParaRPr>
          </a:p>
          <a:p>
            <a:pPr marL="109728" algn="ctr"/>
            <a:endParaRPr lang="en-US" b="1" i="1" dirty="0">
              <a:solidFill>
                <a:srgbClr val="F1800F"/>
              </a:solidFill>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27</a:t>
            </a:fld>
            <a:endParaRPr lang="en-CA" dirty="0"/>
          </a:p>
        </p:txBody>
      </p:sp>
      <p:pic>
        <p:nvPicPr>
          <p:cNvPr id="7" name="Picture 1"/>
          <p:cNvPicPr>
            <a:picLocks noChangeAspect="1" noChangeArrowheads="1"/>
          </p:cNvPicPr>
          <p:nvPr/>
        </p:nvPicPr>
        <p:blipFill>
          <a:blip r:embed="rId2" cstate="print"/>
          <a:srcRect/>
          <a:stretch>
            <a:fillRect/>
          </a:stretch>
        </p:blipFill>
        <p:spPr bwMode="auto">
          <a:xfrm>
            <a:off x="4419600" y="34290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195206719"/>
      </p:ext>
    </p:extLst>
  </p:cSld>
  <p:clrMapOvr>
    <a:masterClrMapping/>
  </p:clrMapOvr>
  <p:transition spd="slow">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57201"/>
            <a:ext cx="8229600" cy="4724400"/>
          </a:xfrm>
        </p:spPr>
        <p:txBody>
          <a:bodyPr>
            <a:normAutofit/>
          </a:bodyPr>
          <a:lstStyle/>
          <a:p>
            <a:pPr marL="630936" lvl="2" indent="0">
              <a:buNone/>
            </a:pPr>
            <a:endParaRPr lang="en-US" sz="2400" dirty="0" smtClean="0">
              <a:latin typeface="Arial" panose="020B0604020202020204" pitchFamily="34" charset="0"/>
            </a:endParaRPr>
          </a:p>
          <a:p>
            <a:pPr marL="630936" lvl="2" indent="0">
              <a:buNone/>
            </a:pPr>
            <a:endParaRPr lang="en-US" sz="2400" dirty="0">
              <a:latin typeface="Arial" panose="020B0604020202020204" pitchFamily="34" charset="0"/>
            </a:endParaRPr>
          </a:p>
          <a:p>
            <a:pPr marL="630936" lvl="2" indent="0">
              <a:buNone/>
            </a:pPr>
            <a:endParaRPr lang="en-US" sz="2400" dirty="0" smtClean="0">
              <a:latin typeface="Arial" panose="020B0604020202020204" pitchFamily="34" charset="0"/>
            </a:endParaRPr>
          </a:p>
          <a:p>
            <a:pPr marL="630936" lvl="2" indent="0">
              <a:buNone/>
            </a:pPr>
            <a:endParaRPr lang="en-US" sz="2400" dirty="0">
              <a:latin typeface="Arial" panose="020B0604020202020204" pitchFamily="34" charset="0"/>
            </a:endParaRPr>
          </a:p>
          <a:p>
            <a:pPr marL="630936" lvl="2" indent="0">
              <a:buClr>
                <a:schemeClr val="accent1"/>
              </a:buClr>
              <a:buFont typeface="Wingdings" pitchFamily="2" charset="2"/>
              <a:buChar char="Ø"/>
            </a:pPr>
            <a:r>
              <a:rPr lang="en-US" sz="2400" dirty="0" smtClean="0">
                <a:latin typeface="Arial" panose="020B0604020202020204" pitchFamily="34" charset="0"/>
              </a:rPr>
              <a:t>you must have consent before you send a CEM</a:t>
            </a:r>
          </a:p>
          <a:p>
            <a:pPr marL="630936" lvl="2" indent="0">
              <a:buClr>
                <a:schemeClr val="accent1"/>
              </a:buClr>
              <a:buFont typeface="Wingdings" pitchFamily="2" charset="2"/>
              <a:buChar char="Ø"/>
            </a:pPr>
            <a:endParaRPr lang="en-US" sz="2400" dirty="0" smtClean="0">
              <a:latin typeface="Arial" panose="020B0604020202020204" pitchFamily="34" charset="0"/>
            </a:endParaRPr>
          </a:p>
          <a:p>
            <a:pPr marL="630936" lvl="2" indent="0">
              <a:buClr>
                <a:schemeClr val="accent1"/>
              </a:buClr>
              <a:buFont typeface="Wingdings" pitchFamily="2" charset="2"/>
              <a:buChar char="Ø"/>
            </a:pPr>
            <a:r>
              <a:rPr lang="en-US" sz="2400" dirty="0" smtClean="0">
                <a:latin typeface="Arial" panose="020B0604020202020204" pitchFamily="34" charset="0"/>
              </a:rPr>
              <a:t>if challenged, the sender has the onus to prove consent</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28</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645898820"/>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Effect transition="in" filter="fade">
                                      <p:cBhvr>
                                        <p:cTn id="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3"/>
          </a:xfrm>
        </p:spPr>
        <p:txBody>
          <a:bodyPr>
            <a:noAutofit/>
          </a:bodyPr>
          <a:lstStyle/>
          <a:p>
            <a:pPr marL="630936" lvl="2" indent="0">
              <a:buClr>
                <a:schemeClr val="accent1"/>
              </a:buClr>
              <a:buFont typeface="Wingdings" pitchFamily="2" charset="2"/>
              <a:buChar char="Ø"/>
            </a:pPr>
            <a:r>
              <a:rPr lang="en-US" sz="2400" dirty="0" smtClean="0">
                <a:latin typeface="Arial" panose="020B0604020202020204" pitchFamily="34" charset="0"/>
              </a:rPr>
              <a:t>Consent can be:</a:t>
            </a:r>
          </a:p>
          <a:p>
            <a:pPr marL="630936" lvl="2" indent="0">
              <a:buNone/>
            </a:pPr>
            <a:endParaRPr lang="en-US" sz="2400" dirty="0" smtClean="0">
              <a:latin typeface="Arial" panose="020B0604020202020204" pitchFamily="34" charset="0"/>
            </a:endParaRPr>
          </a:p>
          <a:p>
            <a:pPr lvl="3">
              <a:buClr>
                <a:schemeClr val="accent1"/>
              </a:buClr>
              <a:buFont typeface="Wingdings" pitchFamily="2" charset="2"/>
              <a:buChar char="§"/>
            </a:pPr>
            <a:r>
              <a:rPr lang="en-US" sz="2400" dirty="0" smtClean="0">
                <a:latin typeface="Arial" panose="020B0604020202020204" pitchFamily="34" charset="0"/>
              </a:rPr>
              <a:t>express (person actively gave the permission)</a:t>
            </a:r>
          </a:p>
          <a:p>
            <a:pPr lvl="4">
              <a:buClr>
                <a:schemeClr val="accent1"/>
              </a:buClr>
              <a:buFont typeface="Arial" pitchFamily="34" charset="0"/>
              <a:buChar char="•"/>
            </a:pPr>
            <a:r>
              <a:rPr lang="en-US" sz="2400" dirty="0" smtClean="0">
                <a:latin typeface="Arial" panose="020B0604020202020204" pitchFamily="34" charset="0"/>
              </a:rPr>
              <a:t>written</a:t>
            </a:r>
          </a:p>
          <a:p>
            <a:pPr lvl="4">
              <a:buClr>
                <a:schemeClr val="accent1"/>
              </a:buClr>
              <a:buFont typeface="Arial" pitchFamily="34" charset="0"/>
              <a:buChar char="•"/>
            </a:pPr>
            <a:r>
              <a:rPr lang="en-US" sz="2400" dirty="0" smtClean="0">
                <a:latin typeface="Arial" panose="020B0604020202020204" pitchFamily="34" charset="0"/>
              </a:rPr>
              <a:t>oral</a:t>
            </a:r>
          </a:p>
          <a:p>
            <a:pPr marL="1371600" lvl="5" indent="0">
              <a:buClr>
                <a:schemeClr val="accent1"/>
              </a:buClr>
              <a:buFont typeface="Wingdings" pitchFamily="2" charset="2"/>
              <a:buChar char="§"/>
            </a:pPr>
            <a:endParaRPr lang="en-US" sz="2400" dirty="0" smtClean="0">
              <a:latin typeface="Arial" panose="020B0604020202020204" pitchFamily="34" charset="0"/>
            </a:endParaRPr>
          </a:p>
          <a:p>
            <a:pPr lvl="3">
              <a:buClr>
                <a:schemeClr val="accent1"/>
              </a:buClr>
              <a:buFont typeface="Wingdings" pitchFamily="2" charset="2"/>
              <a:buChar char="§"/>
            </a:pPr>
            <a:r>
              <a:rPr lang="en-US" sz="2400" dirty="0" smtClean="0">
                <a:latin typeface="Arial" panose="020B0604020202020204" pitchFamily="34" charset="0"/>
              </a:rPr>
              <a:t>implied</a:t>
            </a:r>
          </a:p>
          <a:p>
            <a:pPr lvl="4">
              <a:buClr>
                <a:schemeClr val="accent1"/>
              </a:buClr>
              <a:buFont typeface="Arial" pitchFamily="34" charset="0"/>
              <a:buChar char="•"/>
            </a:pPr>
            <a:r>
              <a:rPr lang="en-US" sz="2400" dirty="0" smtClean="0">
                <a:latin typeface="Arial" panose="020B0604020202020204" pitchFamily="34" charset="0"/>
              </a:rPr>
              <a:t>based on one of the relationships CASL allows, it would be reasonable to conclude the sender had the recipient’s consent</a:t>
            </a:r>
          </a:p>
          <a:p>
            <a:pPr lvl="3">
              <a:buClr>
                <a:schemeClr val="accent1"/>
              </a:buClr>
              <a:buFont typeface="Wingdings" pitchFamily="2" charset="2"/>
              <a:buChar char="Ø"/>
            </a:pPr>
            <a:endParaRPr lang="en-US" sz="2400" dirty="0" smtClean="0">
              <a:latin typeface="Arial" panose="020B0604020202020204" pitchFamily="34" charset="0"/>
            </a:endParaRPr>
          </a:p>
          <a:p>
            <a:pPr lvl="2">
              <a:buClr>
                <a:schemeClr val="accent1"/>
              </a:buClr>
              <a:buNone/>
            </a:pPr>
            <a:r>
              <a:rPr lang="en-US" sz="2400" dirty="0" smtClean="0">
                <a:latin typeface="Arial" panose="020B0604020202020204" pitchFamily="34" charset="0"/>
              </a:rPr>
              <a:t>We will discuss each of these types of consent.</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29</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3332221626"/>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20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20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2000"/>
                                        <p:tgtEl>
                                          <p:spTgt spid="5">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9" end="9"/>
                                            </p:txEl>
                                          </p:spTgt>
                                        </p:tgtEl>
                                        <p:attrNameLst>
                                          <p:attrName>style.visibility</p:attrName>
                                        </p:attrNameLst>
                                      </p:cBhvr>
                                      <p:to>
                                        <p:strVal val="visible"/>
                                      </p:to>
                                    </p:set>
                                    <p:animEffect transition="in" filter="fade">
                                      <p:cBhvr>
                                        <p:cTn id="32" dur="20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533400"/>
            <a:ext cx="8229600" cy="5473893"/>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endParaRPr lang="en-US" sz="4000" b="1" dirty="0" smtClean="0">
              <a:solidFill>
                <a:srgbClr val="040DBC"/>
              </a:solidFill>
              <a:latin typeface="Arial" panose="020B0604020202020204" pitchFamily="34" charset="0"/>
            </a:endParaRPr>
          </a:p>
          <a:p>
            <a:pPr marL="109728" algn="ctr"/>
            <a:r>
              <a:rPr lang="en-US" sz="4800" b="1" dirty="0" smtClean="0">
                <a:solidFill>
                  <a:schemeClr val="tx1"/>
                </a:solidFill>
                <a:latin typeface="Arial" panose="020B0604020202020204" pitchFamily="34" charset="0"/>
              </a:rPr>
              <a:t>Opening Comments</a:t>
            </a:r>
            <a:endParaRPr lang="en-US" sz="4800" b="1" i="1" dirty="0">
              <a:solidFill>
                <a:schemeClr val="tx1"/>
              </a:solidFill>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3</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419600" y="3200401"/>
            <a:ext cx="1169554" cy="1678056"/>
          </a:xfrm>
          <a:prstGeom prst="rect">
            <a:avLst/>
          </a:prstGeom>
          <a:noFill/>
          <a:ln w="12700" cap="flat">
            <a:noFill/>
            <a:miter lim="800000"/>
            <a:headEnd/>
            <a:tailEnd/>
          </a:ln>
        </p:spPr>
      </p:pic>
    </p:spTree>
    <p:extLst>
      <p:ext uri="{BB962C8B-B14F-4D97-AF65-F5344CB8AC3E}">
        <p14:creationId xmlns:p14="http://schemas.microsoft.com/office/powerpoint/2010/main" xmlns="" val="2454840752"/>
      </p:ext>
    </p:extLst>
  </p:cSld>
  <p:clrMapOvr>
    <a:masterClrMapping/>
  </p:clrMapOvr>
  <p:transition spd="slow">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3"/>
          </a:xfrm>
        </p:spPr>
        <p:txBody>
          <a:bodyPr>
            <a:noAutofit/>
          </a:bodyPr>
          <a:lstStyle/>
          <a:p>
            <a:pPr marL="630936" lvl="2" indent="0">
              <a:buClr>
                <a:schemeClr val="accent1"/>
              </a:buClr>
              <a:buFont typeface="Wingdings" pitchFamily="2" charset="2"/>
              <a:buChar char="Ø"/>
            </a:pPr>
            <a:r>
              <a:rPr lang="en-US" sz="2400" dirty="0" smtClean="0">
                <a:latin typeface="Arial" panose="020B0604020202020204" pitchFamily="34" charset="0"/>
              </a:rPr>
              <a:t>Express Written Consent</a:t>
            </a:r>
          </a:p>
          <a:p>
            <a:pPr marL="914400" lvl="3" indent="0">
              <a:buNone/>
            </a:pPr>
            <a:endParaRPr lang="en-US" sz="2400" dirty="0" smtClean="0">
              <a:latin typeface="Arial" panose="020B0604020202020204" pitchFamily="34" charset="0"/>
            </a:endParaRPr>
          </a:p>
          <a:p>
            <a:pPr marL="914400" lvl="3" indent="0">
              <a:buClr>
                <a:schemeClr val="accent1"/>
              </a:buClr>
              <a:buFont typeface="Wingdings" pitchFamily="2" charset="2"/>
              <a:buChar char="§"/>
            </a:pPr>
            <a:r>
              <a:rPr lang="en-US" sz="2400" dirty="0" smtClean="0">
                <a:latin typeface="Arial" panose="020B0604020202020204" pitchFamily="34" charset="0"/>
              </a:rPr>
              <a:t> when you ask for consent, you must set out clearly </a:t>
            </a:r>
            <a:r>
              <a:rPr lang="en-US" sz="2400" dirty="0">
                <a:latin typeface="Arial" panose="020B0604020202020204" pitchFamily="34" charset="0"/>
              </a:rPr>
              <a:t>and simply</a:t>
            </a:r>
            <a:r>
              <a:rPr lang="en-US" sz="2400" dirty="0" smtClean="0">
                <a:latin typeface="Arial" panose="020B0604020202020204" pitchFamily="34" charset="0"/>
              </a:rPr>
              <a:t>:</a:t>
            </a:r>
          </a:p>
          <a:p>
            <a:pPr marL="914400" lvl="3" indent="0">
              <a:buNone/>
            </a:pPr>
            <a:endParaRPr lang="en-US" sz="2400" dirty="0">
              <a:latin typeface="Arial" panose="020B0604020202020204" pitchFamily="34" charset="0"/>
            </a:endParaRPr>
          </a:p>
          <a:p>
            <a:pPr lvl="4">
              <a:buClr>
                <a:schemeClr val="accent1"/>
              </a:buClr>
              <a:buFont typeface="Arial" pitchFamily="34" charset="0"/>
              <a:buChar char="•"/>
            </a:pPr>
            <a:r>
              <a:rPr lang="en-US" sz="2400" dirty="0">
                <a:latin typeface="Arial" panose="020B0604020202020204" pitchFamily="34" charset="0"/>
              </a:rPr>
              <a:t>the purpose </a:t>
            </a:r>
            <a:r>
              <a:rPr lang="en-US" sz="2400" dirty="0" smtClean="0">
                <a:latin typeface="Arial" panose="020B0604020202020204" pitchFamily="34" charset="0"/>
              </a:rPr>
              <a:t>for </a:t>
            </a:r>
            <a:r>
              <a:rPr lang="en-US" sz="2400" dirty="0">
                <a:latin typeface="Arial" panose="020B0604020202020204" pitchFamily="34" charset="0"/>
              </a:rPr>
              <a:t>which </a:t>
            </a:r>
            <a:r>
              <a:rPr lang="en-US" sz="2400" dirty="0" smtClean="0">
                <a:latin typeface="Arial" panose="020B0604020202020204" pitchFamily="34" charset="0"/>
              </a:rPr>
              <a:t>you are seeking consent</a:t>
            </a:r>
          </a:p>
          <a:p>
            <a:pPr lvl="4">
              <a:buClr>
                <a:schemeClr val="accent1"/>
              </a:buClr>
              <a:buFont typeface="Arial" pitchFamily="34" charset="0"/>
              <a:buChar char="•"/>
            </a:pPr>
            <a:endParaRPr lang="en-US" sz="2400" dirty="0" smtClean="0">
              <a:latin typeface="Arial" panose="020B0604020202020204" pitchFamily="34" charset="0"/>
            </a:endParaRPr>
          </a:p>
          <a:p>
            <a:pPr lvl="4">
              <a:buClr>
                <a:schemeClr val="accent1"/>
              </a:buClr>
              <a:buFont typeface="Arial" pitchFamily="34" charset="0"/>
              <a:buChar char="•"/>
            </a:pPr>
            <a:r>
              <a:rPr lang="en-US" sz="2400" dirty="0" smtClean="0">
                <a:latin typeface="Arial" panose="020B0604020202020204" pitchFamily="34" charset="0"/>
              </a:rPr>
              <a:t>the business name of the person seeking consent</a:t>
            </a:r>
          </a:p>
          <a:p>
            <a:pPr lvl="4">
              <a:buClr>
                <a:schemeClr val="accent1"/>
              </a:buClr>
              <a:buFont typeface="Arial" pitchFamily="34" charset="0"/>
              <a:buChar char="•"/>
            </a:pPr>
            <a:endParaRPr lang="en-US" sz="2400" dirty="0" smtClean="0">
              <a:latin typeface="Arial" panose="020B0604020202020204" pitchFamily="34" charset="0"/>
            </a:endParaRPr>
          </a:p>
          <a:p>
            <a:pPr lvl="4">
              <a:buClr>
                <a:schemeClr val="accent1"/>
              </a:buClr>
              <a:buFont typeface="Arial" pitchFamily="34" charset="0"/>
              <a:buChar char="•"/>
            </a:pPr>
            <a:r>
              <a:rPr lang="en-US" sz="2400" dirty="0" smtClean="0">
                <a:latin typeface="Arial" panose="020B0604020202020204" pitchFamily="34" charset="0"/>
              </a:rPr>
              <a:t>if </a:t>
            </a:r>
            <a:r>
              <a:rPr lang="en-US" sz="2400" dirty="0">
                <a:latin typeface="Arial" panose="020B0604020202020204" pitchFamily="34" charset="0"/>
              </a:rPr>
              <a:t>the consent is sought on behalf of another person, </a:t>
            </a:r>
            <a:r>
              <a:rPr lang="en-US" sz="2400" dirty="0" smtClean="0">
                <a:latin typeface="Arial" panose="020B0604020202020204" pitchFamily="34" charset="0"/>
              </a:rPr>
              <a:t>their business name</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30</a:t>
            </a:fld>
            <a:endParaRPr lang="en-CA" dirty="0"/>
          </a:p>
        </p:txBody>
      </p:sp>
      <p:sp>
        <p:nvSpPr>
          <p:cNvPr id="6" name="Slide Number Placeholder 1"/>
          <p:cNvSpPr txBox="1">
            <a:spLocks/>
          </p:cNvSpPr>
          <p:nvPr/>
        </p:nvSpPr>
        <p:spPr>
          <a:xfrm>
            <a:off x="8799672" y="6560344"/>
            <a:ext cx="365760" cy="365125"/>
          </a:xfrm>
          <a:prstGeom prst="rect">
            <a:avLst/>
          </a:prstGeom>
        </p:spPr>
        <p:txBody>
          <a:bodyPr vert="horz" anchor="b"/>
          <a:lstStyle/>
          <a:p>
            <a:pPr marL="0" marR="0" lvl="0" indent="0" algn="r" defTabSz="914400" rtl="0" eaLnBrk="1" fontAlgn="auto" latinLnBrk="0" hangingPunct="1">
              <a:lnSpc>
                <a:spcPct val="100000"/>
              </a:lnSpc>
              <a:spcBef>
                <a:spcPts val="0"/>
              </a:spcBef>
              <a:spcAft>
                <a:spcPts val="0"/>
              </a:spcAft>
              <a:buClrTx/>
              <a:buSzTx/>
              <a:buFontTx/>
              <a:buNone/>
              <a:tabLst/>
              <a:defRPr/>
            </a:pPr>
            <a:fld id="{0077A6B4-676C-432C-A45B-16E6E7F86421}" type="slidenum">
              <a:rPr kumimoji="0" lang="en-CA" sz="10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CA" sz="1000" b="0" i="0" u="none" strike="noStrike" kern="1200" cap="none" spc="0" normalizeH="0" baseline="0" noProof="0" dirty="0">
              <a:ln>
                <a:noFill/>
              </a:ln>
              <a:solidFill>
                <a:schemeClr val="tx1"/>
              </a:solidFill>
              <a:effectLst/>
              <a:uLnTx/>
              <a:uFillTx/>
              <a:latin typeface="+mn-lt"/>
              <a:ea typeface="+mn-ea"/>
              <a:cs typeface="+mn-cs"/>
            </a:endParaRPr>
          </a:p>
        </p:txBody>
      </p:sp>
      <p:pic>
        <p:nvPicPr>
          <p:cNvPr id="7"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3957223325"/>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8" end="8"/>
                                            </p:txEl>
                                          </p:spTgt>
                                        </p:tgtEl>
                                        <p:attrNameLst>
                                          <p:attrName>style.visibility</p:attrName>
                                        </p:attrNameLst>
                                      </p:cBhvr>
                                      <p:to>
                                        <p:strVal val="visible"/>
                                      </p:to>
                                    </p:set>
                                    <p:animEffect transition="in" filter="fade">
                                      <p:cBhvr>
                                        <p:cTn id="22" dur="2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33400"/>
            <a:ext cx="8229600" cy="5334000"/>
          </a:xfrm>
        </p:spPr>
        <p:txBody>
          <a:bodyPr>
            <a:noAutofit/>
          </a:bodyPr>
          <a:lstStyle/>
          <a:p>
            <a:pPr lvl="3">
              <a:buClr>
                <a:schemeClr val="accent1"/>
              </a:buClr>
              <a:buFont typeface="Wingdings" pitchFamily="2" charset="2"/>
              <a:buChar char="§"/>
            </a:pPr>
            <a:r>
              <a:rPr lang="en-US" sz="2400" dirty="0" smtClean="0">
                <a:latin typeface="Arial" pitchFamily="34" charset="0"/>
              </a:rPr>
              <a:t>if </a:t>
            </a:r>
            <a:r>
              <a:rPr lang="en-US" sz="2400" dirty="0">
                <a:latin typeface="Arial" pitchFamily="34" charset="0"/>
              </a:rPr>
              <a:t>consent is sought on behalf of another person, a statement indicating which person is seeking consent and which person on whose behalf consent is </a:t>
            </a:r>
            <a:r>
              <a:rPr lang="en-US" sz="2400" dirty="0" smtClean="0">
                <a:latin typeface="Arial" pitchFamily="34" charset="0"/>
              </a:rPr>
              <a:t>sought</a:t>
            </a:r>
          </a:p>
          <a:p>
            <a:pPr lvl="3">
              <a:buClr>
                <a:schemeClr val="accent1"/>
              </a:buClr>
              <a:buNone/>
            </a:pPr>
            <a:endParaRPr lang="en-US" sz="2400" dirty="0" smtClean="0">
              <a:latin typeface="Arial" pitchFamily="34" charset="0"/>
            </a:endParaRPr>
          </a:p>
          <a:p>
            <a:pPr lvl="3">
              <a:buClr>
                <a:schemeClr val="accent1"/>
              </a:buClr>
              <a:buFont typeface="Wingdings" pitchFamily="2" charset="2"/>
              <a:buChar char="§"/>
            </a:pPr>
            <a:r>
              <a:rPr lang="en-US" sz="2400" dirty="0" smtClean="0">
                <a:latin typeface="Arial" pitchFamily="34" charset="0"/>
              </a:rPr>
              <a:t>the </a:t>
            </a:r>
            <a:r>
              <a:rPr lang="en-US" sz="2400" dirty="0">
                <a:latin typeface="Arial" pitchFamily="34" charset="0"/>
              </a:rPr>
              <a:t>mailing address, and either a telephone number providing access to an agent or a voice messaging system, an email address or a web address of the person seeking consent or, if different, the person on whose behalf consent is </a:t>
            </a:r>
            <a:r>
              <a:rPr lang="en-US" sz="2400" dirty="0" smtClean="0">
                <a:latin typeface="Arial" pitchFamily="34" charset="0"/>
              </a:rPr>
              <a:t>sought</a:t>
            </a:r>
          </a:p>
          <a:p>
            <a:pPr lvl="3">
              <a:buClr>
                <a:schemeClr val="accent1"/>
              </a:buClr>
              <a:buFont typeface="Wingdings" pitchFamily="2" charset="2"/>
              <a:buChar char="§"/>
            </a:pPr>
            <a:endParaRPr lang="en-US" sz="2400" dirty="0" smtClean="0">
              <a:latin typeface="Arial" pitchFamily="34" charset="0"/>
            </a:endParaRPr>
          </a:p>
          <a:p>
            <a:pPr lvl="3">
              <a:buClr>
                <a:schemeClr val="accent1"/>
              </a:buClr>
              <a:buFont typeface="Wingdings" pitchFamily="2" charset="2"/>
              <a:buChar char="§"/>
            </a:pPr>
            <a:r>
              <a:rPr lang="en-US" sz="2400" dirty="0" smtClean="0">
                <a:latin typeface="Arial" pitchFamily="34" charset="0"/>
              </a:rPr>
              <a:t>a </a:t>
            </a:r>
            <a:r>
              <a:rPr lang="en-US" sz="2400" dirty="0">
                <a:latin typeface="Arial" pitchFamily="34" charset="0"/>
              </a:rPr>
              <a:t>statement indicating that the person whose consent is sought can withdraw their </a:t>
            </a:r>
            <a:r>
              <a:rPr lang="en-US" sz="2400" dirty="0" smtClean="0">
                <a:latin typeface="Arial" pitchFamily="34" charset="0"/>
              </a:rPr>
              <a:t>consent</a:t>
            </a:r>
            <a:endParaRPr lang="en-US" sz="2400" dirty="0">
              <a:latin typeface="Arial" pitchFamily="34" charset="0"/>
            </a:endParaRPr>
          </a:p>
          <a:p>
            <a:pPr marL="914400" lvl="3" indent="0">
              <a:buNone/>
            </a:pPr>
            <a:endParaRPr lang="en-US" sz="2400" dirty="0">
              <a:latin typeface="Arial" pitchFamily="34" charset="0"/>
            </a:endParaRPr>
          </a:p>
          <a:p>
            <a:pPr marL="649224" lvl="3" indent="-256032">
              <a:spcBef>
                <a:spcPts val="400"/>
              </a:spcBef>
              <a:buClr>
                <a:schemeClr val="accent1"/>
              </a:buClr>
              <a:buSzPct val="68000"/>
              <a:buFont typeface="Wingdings 3"/>
              <a:buChar char=""/>
            </a:pPr>
            <a:endParaRPr lang="en-US" sz="2400" dirty="0">
              <a:latin typeface="Arial" pitchFamily="34" charset="0"/>
            </a:endParaRPr>
          </a:p>
          <a:p>
            <a:pPr marL="393192" lvl="3" indent="0">
              <a:spcBef>
                <a:spcPts val="400"/>
              </a:spcBef>
              <a:buClr>
                <a:schemeClr val="accent1"/>
              </a:buClr>
              <a:buSzPct val="68000"/>
              <a:buNone/>
            </a:pPr>
            <a:endParaRPr lang="en-US" sz="2400" dirty="0">
              <a:latin typeface="Arial"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31</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1110115609"/>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3"/>
          </a:xfrm>
        </p:spPr>
        <p:txBody>
          <a:bodyPr>
            <a:normAutofit/>
          </a:bodyPr>
          <a:lstStyle/>
          <a:p>
            <a:pPr marL="1143000" lvl="4" indent="0">
              <a:buClr>
                <a:schemeClr val="accent1"/>
              </a:buClr>
              <a:buFont typeface="Wingdings" pitchFamily="2" charset="2"/>
              <a:buChar char="§"/>
            </a:pPr>
            <a:r>
              <a:rPr lang="en-US" sz="2300" dirty="0" smtClean="0">
                <a:latin typeface="Arial" panose="020B0604020202020204" pitchFamily="34" charset="0"/>
              </a:rPr>
              <a:t>consent regarding CEMs must be sought separately from consent to install software or to alter transmission data.</a:t>
            </a:r>
          </a:p>
          <a:p>
            <a:pPr marL="1143000" lvl="4" indent="0">
              <a:buClr>
                <a:schemeClr val="accent1"/>
              </a:buClr>
              <a:buFont typeface="Wingdings" pitchFamily="2" charset="2"/>
              <a:buChar char="§"/>
            </a:pPr>
            <a:endParaRPr lang="en-US" sz="2300" dirty="0" smtClean="0">
              <a:latin typeface="Arial" panose="020B0604020202020204" pitchFamily="34" charset="0"/>
            </a:endParaRPr>
          </a:p>
          <a:p>
            <a:pPr marL="1143000" lvl="4" indent="0">
              <a:buClr>
                <a:schemeClr val="accent1"/>
              </a:buClr>
              <a:buFont typeface="Wingdings" pitchFamily="2" charset="2"/>
              <a:buChar char="§"/>
            </a:pPr>
            <a:r>
              <a:rPr lang="en-US" sz="2300" dirty="0" smtClean="0">
                <a:latin typeface="Arial" panose="020B0604020202020204" pitchFamily="34" charset="0"/>
              </a:rPr>
              <a:t>consent must be indicated by a positive </a:t>
            </a:r>
            <a:r>
              <a:rPr lang="en-US" sz="2300" dirty="0">
                <a:latin typeface="Arial" panose="020B0604020202020204" pitchFamily="34" charset="0"/>
              </a:rPr>
              <a:t>or explicit indication </a:t>
            </a:r>
            <a:r>
              <a:rPr lang="en-US" sz="2300" dirty="0" smtClean="0">
                <a:latin typeface="Arial" panose="020B0604020202020204" pitchFamily="34" charset="0"/>
              </a:rPr>
              <a:t>(</a:t>
            </a:r>
            <a:r>
              <a:rPr lang="en-US" sz="2300" dirty="0">
                <a:latin typeface="Arial" panose="020B0604020202020204" pitchFamily="34" charset="0"/>
              </a:rPr>
              <a:t>e.g., filling out a form at point of in person contact such as a tradeshow, providing email address, checking box</a:t>
            </a:r>
            <a:r>
              <a:rPr lang="en-US" sz="2300" dirty="0" smtClean="0">
                <a:latin typeface="Arial" panose="020B0604020202020204" pitchFamily="34" charset="0"/>
              </a:rPr>
              <a:t>)</a:t>
            </a:r>
          </a:p>
          <a:p>
            <a:pPr lvl="5">
              <a:buClr>
                <a:schemeClr val="accent1"/>
              </a:buClr>
              <a:buFont typeface="Arial" pitchFamily="34" charset="0"/>
              <a:buChar char="•"/>
            </a:pPr>
            <a:r>
              <a:rPr lang="en-US" sz="2400" dirty="0" smtClean="0">
                <a:latin typeface="Arial" panose="020B0604020202020204" pitchFamily="34" charset="0"/>
              </a:rPr>
              <a:t>opt-out </a:t>
            </a:r>
            <a:r>
              <a:rPr lang="en-US" sz="2400" dirty="0">
                <a:latin typeface="Arial" panose="020B0604020202020204" pitchFamily="34" charset="0"/>
              </a:rPr>
              <a:t>consent is not sufficient (e.g., default toggling pre-checked box</a:t>
            </a:r>
            <a:r>
              <a:rPr lang="en-US" sz="2300" dirty="0" smtClean="0">
                <a:latin typeface="Arial" panose="020B0604020202020204" pitchFamily="34" charset="0"/>
              </a:rPr>
              <a:t>)</a:t>
            </a:r>
            <a:endParaRPr lang="en-US"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32</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1557438333"/>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57201"/>
            <a:ext cx="8229600" cy="4800600"/>
          </a:xfrm>
        </p:spPr>
        <p:txBody>
          <a:bodyPr>
            <a:noAutofit/>
          </a:bodyPr>
          <a:lstStyle/>
          <a:p>
            <a:pPr lvl="3"/>
            <a:endParaRPr lang="en-US" sz="2400" dirty="0" smtClean="0">
              <a:latin typeface="Arial" pitchFamily="34" charset="0"/>
            </a:endParaRPr>
          </a:p>
          <a:p>
            <a:pPr lvl="3"/>
            <a:endParaRPr lang="en-US" sz="2400" dirty="0">
              <a:latin typeface="Arial" pitchFamily="34" charset="0"/>
            </a:endParaRPr>
          </a:p>
          <a:p>
            <a:pPr marL="630936" lvl="2" indent="0">
              <a:buClr>
                <a:schemeClr val="accent1"/>
              </a:buClr>
              <a:buFont typeface="Wingdings" pitchFamily="2" charset="2"/>
              <a:buChar char="Ø"/>
            </a:pPr>
            <a:r>
              <a:rPr lang="en-US" sz="2400" dirty="0" smtClean="0">
                <a:latin typeface="Arial" pitchFamily="34" charset="0"/>
              </a:rPr>
              <a:t>electronic </a:t>
            </a:r>
            <a:r>
              <a:rPr lang="en-US" sz="2400" dirty="0">
                <a:latin typeface="Arial" pitchFamily="34" charset="0"/>
              </a:rPr>
              <a:t>forms must record date, time, purposes and manner of the consent received</a:t>
            </a:r>
          </a:p>
          <a:p>
            <a:pPr marL="630936" lvl="2" indent="0">
              <a:buClr>
                <a:schemeClr val="accent1"/>
              </a:buClr>
              <a:buFont typeface="Wingdings" pitchFamily="2" charset="2"/>
              <a:buChar char="Ø"/>
            </a:pPr>
            <a:endParaRPr lang="en-US" sz="2400" dirty="0" smtClean="0">
              <a:latin typeface="Arial" pitchFamily="34" charset="0"/>
            </a:endParaRPr>
          </a:p>
          <a:p>
            <a:pPr marL="630936" lvl="2" indent="0">
              <a:buClr>
                <a:schemeClr val="accent1"/>
              </a:buClr>
              <a:buFont typeface="Wingdings" pitchFamily="2" charset="2"/>
              <a:buChar char="Ø"/>
            </a:pPr>
            <a:r>
              <a:rPr lang="en-US" sz="2400" dirty="0" smtClean="0">
                <a:latin typeface="Arial" pitchFamily="34" charset="0"/>
              </a:rPr>
              <a:t>CRTC </a:t>
            </a:r>
            <a:r>
              <a:rPr lang="en-US" sz="2400" dirty="0">
                <a:latin typeface="Arial" pitchFamily="34" charset="0"/>
              </a:rPr>
              <a:t>recommends sending a confirmation of receipt of express </a:t>
            </a:r>
            <a:r>
              <a:rPr lang="en-US" sz="2400" dirty="0" smtClean="0">
                <a:latin typeface="Arial" pitchFamily="34" charset="0"/>
              </a:rPr>
              <a:t>consent</a:t>
            </a:r>
          </a:p>
          <a:p>
            <a:pPr marL="914400" lvl="3" indent="0">
              <a:buClr>
                <a:schemeClr val="accent1"/>
              </a:buClr>
              <a:buFont typeface="Wingdings" pitchFamily="2" charset="2"/>
              <a:buChar char="Ø"/>
            </a:pPr>
            <a:endParaRPr lang="en-US" sz="2400" dirty="0" smtClean="0">
              <a:latin typeface="Arial" pitchFamily="34" charset="0"/>
            </a:endParaRPr>
          </a:p>
          <a:p>
            <a:pPr marL="630936" lvl="2" indent="0">
              <a:buClr>
                <a:schemeClr val="accent1"/>
              </a:buClr>
              <a:buFont typeface="Wingdings" pitchFamily="2" charset="2"/>
              <a:buChar char="Ø"/>
            </a:pPr>
            <a:r>
              <a:rPr lang="en-US" sz="2400" dirty="0" smtClean="0">
                <a:latin typeface="Arial" pitchFamily="34" charset="0"/>
              </a:rPr>
              <a:t>written consent never expires; good until unsubscribed/withdrawn</a:t>
            </a:r>
          </a:p>
          <a:p>
            <a:pPr marL="630936" lvl="2" indent="0">
              <a:buClr>
                <a:schemeClr val="accent1"/>
              </a:buClr>
              <a:buFont typeface="Wingdings" pitchFamily="2" charset="2"/>
              <a:buChar char="Ø"/>
            </a:pPr>
            <a:endParaRPr lang="en-US" sz="2400" dirty="0" smtClean="0">
              <a:latin typeface="Arial" pitchFamily="34" charset="0"/>
            </a:endParaRPr>
          </a:p>
          <a:p>
            <a:pPr marL="630936" lvl="2" indent="0">
              <a:buClr>
                <a:schemeClr val="accent1"/>
              </a:buClr>
              <a:buFont typeface="Wingdings" pitchFamily="2" charset="2"/>
              <a:buChar char="Ø"/>
            </a:pPr>
            <a:r>
              <a:rPr lang="en-US" sz="2400" dirty="0" smtClean="0">
                <a:latin typeface="Arial" pitchFamily="34" charset="0"/>
              </a:rPr>
              <a:t>a withdrawal must be given effect within 10 days</a:t>
            </a:r>
            <a:endParaRPr lang="en-US" sz="2400" dirty="0">
              <a:latin typeface="Arial"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33</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471464577"/>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20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fade">
                                      <p:cBhvr>
                                        <p:cTn id="12" dur="2000"/>
                                        <p:tgtEl>
                                          <p:spTgt spid="5">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animEffect transition="in" filter="fade">
                                      <p:cBhvr>
                                        <p:cTn id="17" dur="2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3"/>
          </a:xfrm>
        </p:spPr>
        <p:txBody>
          <a:bodyPr>
            <a:normAutofit/>
          </a:bodyPr>
          <a:lstStyle/>
          <a:p>
            <a:pPr marL="914400" lvl="3" indent="0">
              <a:buNone/>
            </a:pPr>
            <a:endParaRPr lang="en-US" sz="2400" dirty="0" smtClean="0">
              <a:latin typeface="Arial" panose="020B0604020202020204" pitchFamily="34" charset="0"/>
            </a:endParaRPr>
          </a:p>
          <a:p>
            <a:pPr marL="914400" lvl="3" indent="0">
              <a:buClr>
                <a:schemeClr val="accent1"/>
              </a:buClr>
              <a:buFont typeface="Wingdings" pitchFamily="2" charset="2"/>
              <a:buChar char="Ø"/>
            </a:pPr>
            <a:r>
              <a:rPr lang="en-US" sz="2400" dirty="0" smtClean="0">
                <a:latin typeface="Arial" panose="020B0604020202020204" pitchFamily="34" charset="0"/>
              </a:rPr>
              <a:t>an electronic message asking for consent to send a CEM is a CEM and must meet all requirements</a:t>
            </a:r>
          </a:p>
          <a:p>
            <a:pPr marL="914400" lvl="3" indent="0">
              <a:buClr>
                <a:schemeClr val="accent1"/>
              </a:buClr>
              <a:buFont typeface="Wingdings" pitchFamily="2" charset="2"/>
              <a:buChar char="Ø"/>
            </a:pPr>
            <a:endParaRPr lang="en-US" sz="2400" dirty="0">
              <a:latin typeface="Arial" panose="020B0604020202020204" pitchFamily="34" charset="0"/>
            </a:endParaRPr>
          </a:p>
          <a:p>
            <a:pPr marL="914400" lvl="3" indent="0">
              <a:buClr>
                <a:schemeClr val="accent1"/>
              </a:buClr>
              <a:buFont typeface="Wingdings" pitchFamily="2" charset="2"/>
              <a:buChar char="Ø"/>
            </a:pPr>
            <a:r>
              <a:rPr lang="en-US" sz="2400" dirty="0" smtClean="0">
                <a:latin typeface="Arial" panose="020B0604020202020204" pitchFamily="34" charset="0"/>
              </a:rPr>
              <a:t>important to send any of these prior to CASL taking effect on July 1, 2014</a:t>
            </a:r>
          </a:p>
        </p:txBody>
      </p:sp>
      <p:sp>
        <p:nvSpPr>
          <p:cNvPr id="2" name="Slide Number Placeholder 1"/>
          <p:cNvSpPr>
            <a:spLocks noGrp="1"/>
          </p:cNvSpPr>
          <p:nvPr>
            <p:ph type="sldNum" sz="quarter" idx="12"/>
          </p:nvPr>
        </p:nvSpPr>
        <p:spPr/>
        <p:txBody>
          <a:bodyPr/>
          <a:lstStyle/>
          <a:p>
            <a:fld id="{0077A6B4-676C-432C-A45B-16E6E7F86421}" type="slidenum">
              <a:rPr lang="en-CA" smtClean="0"/>
              <a:pPr/>
              <a:t>34</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3678778821"/>
      </p:ext>
    </p:extLst>
  </p:cSld>
  <p:clrMapOvr>
    <a:masterClrMapping/>
  </p:clrMapOvr>
  <p:transition spd="slow">
    <p:pull dir="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3"/>
          </a:xfrm>
        </p:spPr>
        <p:txBody>
          <a:bodyPr>
            <a:normAutofit/>
          </a:bodyPr>
          <a:lstStyle/>
          <a:p>
            <a:pPr marL="630936" lvl="2" indent="0">
              <a:buClr>
                <a:schemeClr val="accent1"/>
              </a:buClr>
              <a:buFont typeface="Wingdings" pitchFamily="2" charset="2"/>
              <a:buChar char="Ø"/>
            </a:pPr>
            <a:r>
              <a:rPr lang="en-US" sz="2400" dirty="0" smtClean="0">
                <a:latin typeface="Arial" panose="020B0604020202020204" pitchFamily="34" charset="0"/>
              </a:rPr>
              <a:t>Express Oral Consent</a:t>
            </a:r>
          </a:p>
          <a:p>
            <a:pPr marL="914400" lvl="3" indent="0">
              <a:buNone/>
            </a:pPr>
            <a:endParaRPr lang="en-US" sz="2400" dirty="0" smtClean="0">
              <a:latin typeface="Arial" panose="020B0604020202020204" pitchFamily="34" charset="0"/>
            </a:endParaRPr>
          </a:p>
          <a:p>
            <a:pPr lvl="3">
              <a:buClr>
                <a:schemeClr val="accent1"/>
              </a:buClr>
              <a:buFont typeface="Wingdings" pitchFamily="2" charset="2"/>
              <a:buChar char="§"/>
            </a:pPr>
            <a:r>
              <a:rPr lang="en-US" sz="2400" dirty="0" smtClean="0">
                <a:latin typeface="Arial" panose="020B0604020202020204" pitchFamily="34" charset="0"/>
              </a:rPr>
              <a:t>must be verified by an independent third party or by a complete, unedited recording</a:t>
            </a:r>
          </a:p>
          <a:p>
            <a:pPr lvl="3">
              <a:buClr>
                <a:schemeClr val="accent1"/>
              </a:buClr>
              <a:buFont typeface="Wingdings" pitchFamily="2" charset="2"/>
              <a:buChar char="§"/>
            </a:pPr>
            <a:endParaRPr lang="en-US" sz="2400" dirty="0">
              <a:latin typeface="Arial" panose="020B0604020202020204" pitchFamily="34" charset="0"/>
            </a:endParaRPr>
          </a:p>
          <a:p>
            <a:pPr lvl="3">
              <a:buClr>
                <a:schemeClr val="accent1"/>
              </a:buClr>
              <a:buFont typeface="Wingdings" pitchFamily="2" charset="2"/>
              <a:buChar char="§"/>
            </a:pPr>
            <a:r>
              <a:rPr lang="en-US" sz="2400" dirty="0" smtClean="0">
                <a:latin typeface="Arial" panose="020B0604020202020204" pitchFamily="34" charset="0"/>
              </a:rPr>
              <a:t>recall </a:t>
            </a:r>
            <a:r>
              <a:rPr lang="en-US" sz="2400" dirty="0">
                <a:latin typeface="Arial" panose="020B0604020202020204" pitchFamily="34" charset="0"/>
              </a:rPr>
              <a:t>you have the onus of proving consent, so you will want to record the proof from the third party or safely store the </a:t>
            </a:r>
            <a:r>
              <a:rPr lang="en-US" sz="2400" dirty="0" smtClean="0">
                <a:latin typeface="Arial" panose="020B0604020202020204" pitchFamily="34" charset="0"/>
              </a:rPr>
              <a:t>recording</a:t>
            </a:r>
          </a:p>
        </p:txBody>
      </p:sp>
      <p:sp>
        <p:nvSpPr>
          <p:cNvPr id="2" name="Slide Number Placeholder 1"/>
          <p:cNvSpPr>
            <a:spLocks noGrp="1"/>
          </p:cNvSpPr>
          <p:nvPr>
            <p:ph type="sldNum" sz="quarter" idx="12"/>
          </p:nvPr>
        </p:nvSpPr>
        <p:spPr/>
        <p:txBody>
          <a:bodyPr/>
          <a:lstStyle/>
          <a:p>
            <a:fld id="{0077A6B4-676C-432C-A45B-16E6E7F86421}" type="slidenum">
              <a:rPr lang="en-CA" smtClean="0"/>
              <a:pPr/>
              <a:t>35</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1211657621"/>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52400"/>
            <a:ext cx="8229600" cy="5135563"/>
          </a:xfrm>
        </p:spPr>
        <p:txBody>
          <a:bodyPr>
            <a:noAutofit/>
          </a:bodyPr>
          <a:lstStyle/>
          <a:p>
            <a:pPr algn="ctr"/>
            <a:endParaRPr lang="en-US" sz="2400" dirty="0">
              <a:solidFill>
                <a:srgbClr val="040DBC"/>
              </a:solidFill>
              <a:latin typeface="Arial" pitchFamily="34" charset="0"/>
            </a:endParaRPr>
          </a:p>
          <a:p>
            <a:pPr>
              <a:buFont typeface="Wingdings" pitchFamily="2" charset="2"/>
              <a:buChar char="Ø"/>
            </a:pPr>
            <a:r>
              <a:rPr lang="en-US" sz="2400" dirty="0" smtClean="0">
                <a:latin typeface="Arial" pitchFamily="34" charset="0"/>
              </a:rPr>
              <a:t>Implied Consent</a:t>
            </a:r>
          </a:p>
          <a:p>
            <a:endParaRPr lang="en-US" sz="2400" dirty="0">
              <a:latin typeface="Arial" pitchFamily="34" charset="0"/>
            </a:endParaRPr>
          </a:p>
          <a:p>
            <a:pPr lvl="3">
              <a:buClr>
                <a:schemeClr val="accent1"/>
              </a:buClr>
              <a:buFont typeface="Wingdings" pitchFamily="2" charset="2"/>
              <a:buChar char="§"/>
            </a:pPr>
            <a:r>
              <a:rPr lang="en-US" sz="2400" dirty="0" smtClean="0">
                <a:latin typeface="Arial" pitchFamily="34" charset="0"/>
              </a:rPr>
              <a:t>implied  only if:</a:t>
            </a:r>
          </a:p>
          <a:p>
            <a:pPr lvl="4">
              <a:buClr>
                <a:schemeClr val="accent1"/>
              </a:buClr>
              <a:buFont typeface="Arial" pitchFamily="34" charset="0"/>
              <a:buChar char="•"/>
            </a:pPr>
            <a:r>
              <a:rPr lang="en-US" sz="2400" dirty="0" smtClean="0">
                <a:latin typeface="Arial" pitchFamily="34" charset="0"/>
              </a:rPr>
              <a:t>there is an existing business relationship or an existing non-business relation with the recipient (discussed below)</a:t>
            </a:r>
          </a:p>
          <a:p>
            <a:pPr lvl="4">
              <a:buClr>
                <a:schemeClr val="accent1"/>
              </a:buClr>
              <a:buFont typeface="Arial" pitchFamily="34" charset="0"/>
              <a:buChar char="•"/>
            </a:pPr>
            <a:r>
              <a:rPr lang="en-US" sz="2400" dirty="0" smtClean="0">
                <a:latin typeface="Arial" pitchFamily="34" charset="0"/>
              </a:rPr>
              <a:t>the recipient conspicuously published the electronic address to which the message is sent </a:t>
            </a:r>
          </a:p>
          <a:p>
            <a:pPr lvl="4">
              <a:buClr>
                <a:schemeClr val="accent1"/>
              </a:buClr>
              <a:buFont typeface="Arial" pitchFamily="34" charset="0"/>
              <a:buChar char="•"/>
            </a:pPr>
            <a:r>
              <a:rPr lang="en-US" sz="2400" dirty="0" smtClean="0">
                <a:latin typeface="Arial" pitchFamily="34" charset="0"/>
              </a:rPr>
              <a:t>the conspicuous publication did not indicate the person did not wish to receive unsolicited CEMs</a:t>
            </a:r>
          </a:p>
          <a:p>
            <a:pPr lvl="4">
              <a:buClr>
                <a:schemeClr val="accent1"/>
              </a:buClr>
              <a:buFont typeface="Arial" pitchFamily="34" charset="0"/>
              <a:buChar char="•"/>
            </a:pPr>
            <a:r>
              <a:rPr lang="en-US" sz="2400" dirty="0" smtClean="0">
                <a:latin typeface="Arial" pitchFamily="34" charset="0"/>
              </a:rPr>
              <a:t>the message is relevant to the recipient’s business, role, functions or duties in a business or official capacity</a:t>
            </a:r>
            <a:endParaRPr lang="en-US" sz="2400" dirty="0">
              <a:latin typeface="Arial"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36</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476760347"/>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20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20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3"/>
          </a:xfrm>
        </p:spPr>
        <p:txBody>
          <a:bodyPr>
            <a:normAutofit/>
          </a:bodyPr>
          <a:lstStyle/>
          <a:p>
            <a:pPr lvl="1">
              <a:buFont typeface="Wingdings" pitchFamily="2" charset="2"/>
              <a:buChar char="Ø"/>
            </a:pPr>
            <a:r>
              <a:rPr lang="en-US" sz="2400" b="1" dirty="0" smtClean="0">
                <a:latin typeface="Arial" panose="020B0604020202020204" pitchFamily="34" charset="0"/>
              </a:rPr>
              <a:t>existing </a:t>
            </a:r>
            <a:r>
              <a:rPr lang="en-US" sz="2400" b="1" dirty="0">
                <a:latin typeface="Arial" panose="020B0604020202020204" pitchFamily="34" charset="0"/>
              </a:rPr>
              <a:t>business </a:t>
            </a:r>
            <a:r>
              <a:rPr lang="en-US" sz="2400" b="1" dirty="0" smtClean="0">
                <a:latin typeface="Arial" panose="020B0604020202020204" pitchFamily="34" charset="0"/>
              </a:rPr>
              <a:t>relationship </a:t>
            </a:r>
            <a:r>
              <a:rPr lang="en-US" sz="2400" dirty="0" smtClean="0">
                <a:latin typeface="Arial" panose="020B0604020202020204" pitchFamily="34" charset="0"/>
              </a:rPr>
              <a:t>means when the broker and the recipient have done business within the past two years or the recipient made an inquiry within six months of the CEM being sent</a:t>
            </a:r>
          </a:p>
          <a:p>
            <a:pPr lvl="3">
              <a:buNone/>
            </a:pPr>
            <a:endParaRPr lang="en-US" sz="2400" dirty="0" smtClean="0">
              <a:latin typeface="Arial" panose="020B0604020202020204" pitchFamily="34" charset="0"/>
            </a:endParaRPr>
          </a:p>
          <a:p>
            <a:pPr lvl="3">
              <a:buClr>
                <a:schemeClr val="accent1"/>
              </a:buClr>
              <a:buFont typeface="Wingdings" pitchFamily="2" charset="2"/>
              <a:buChar char="§"/>
            </a:pPr>
            <a:r>
              <a:rPr lang="en-US" sz="2400" dirty="0" smtClean="0">
                <a:latin typeface="Arial" panose="020B0604020202020204" pitchFamily="34" charset="0"/>
              </a:rPr>
              <a:t>if the recipient purchases a business from someone who had an existing business relationship, the recipient has one too</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37</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1488998126"/>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Y:\Data\Communications\Images\fb logo.gif"/>
          <p:cNvPicPr>
            <a:picLocks noChangeAspect="1" noChangeArrowheads="1"/>
          </p:cNvPicPr>
          <p:nvPr/>
        </p:nvPicPr>
        <p:blipFill>
          <a:blip r:embed="rId2" cstate="print"/>
          <a:srcRect/>
          <a:stretch>
            <a:fillRect/>
          </a:stretch>
        </p:blipFill>
        <p:spPr bwMode="auto">
          <a:xfrm flipV="1">
            <a:off x="1652105" y="6857999"/>
            <a:ext cx="62395" cy="45719"/>
          </a:xfrm>
          <a:prstGeom prst="rect">
            <a:avLst/>
          </a:prstGeom>
          <a:noFill/>
        </p:spPr>
      </p:pic>
      <p:sp>
        <p:nvSpPr>
          <p:cNvPr id="5" name="Content Placeholder 4"/>
          <p:cNvSpPr>
            <a:spLocks noGrp="1"/>
          </p:cNvSpPr>
          <p:nvPr>
            <p:ph idx="1"/>
          </p:nvPr>
        </p:nvSpPr>
        <p:spPr>
          <a:xfrm>
            <a:off x="457200" y="731837"/>
            <a:ext cx="8229600" cy="5059363"/>
          </a:xfrm>
        </p:spPr>
        <p:txBody>
          <a:bodyPr>
            <a:normAutofit/>
          </a:bodyPr>
          <a:lstStyle/>
          <a:p>
            <a:pPr lvl="1">
              <a:buFont typeface="Wingdings" pitchFamily="2" charset="2"/>
              <a:buChar char="Ø"/>
            </a:pPr>
            <a:r>
              <a:rPr lang="en-US" sz="2400" b="1" dirty="0" smtClean="0">
                <a:latin typeface="Arial" panose="020B0604020202020204" pitchFamily="34" charset="0"/>
              </a:rPr>
              <a:t>existing non-business relationship </a:t>
            </a:r>
            <a:r>
              <a:rPr lang="en-US" sz="2400" dirty="0" smtClean="0">
                <a:latin typeface="Arial" panose="020B0604020202020204" pitchFamily="34" charset="0"/>
              </a:rPr>
              <a:t>means when the recipient did any of the following within two years:</a:t>
            </a:r>
          </a:p>
          <a:p>
            <a:pPr>
              <a:buFont typeface="Wingdings" pitchFamily="2" charset="2"/>
              <a:buChar char="§"/>
            </a:pPr>
            <a:endParaRPr lang="en-US" sz="2400" dirty="0" smtClean="0">
              <a:latin typeface="Arial" panose="020B0604020202020204" pitchFamily="34" charset="0"/>
            </a:endParaRPr>
          </a:p>
          <a:p>
            <a:pPr lvl="4">
              <a:buClr>
                <a:schemeClr val="accent1"/>
              </a:buClr>
              <a:buFont typeface="Wingdings" pitchFamily="2" charset="2"/>
              <a:buChar char="§"/>
            </a:pPr>
            <a:r>
              <a:rPr lang="en-US" sz="2400" dirty="0" smtClean="0">
                <a:latin typeface="Arial" panose="020B0604020202020204" pitchFamily="34" charset="0"/>
              </a:rPr>
              <a:t>made a donation, made a gift, or did volunteer work for the sending registered charity, political </a:t>
            </a:r>
            <a:r>
              <a:rPr lang="en-US" sz="2400" dirty="0">
                <a:latin typeface="Arial" panose="020B0604020202020204" pitchFamily="34" charset="0"/>
              </a:rPr>
              <a:t>party or organization, or </a:t>
            </a:r>
            <a:r>
              <a:rPr lang="en-US" sz="2400" dirty="0" smtClean="0">
                <a:latin typeface="Arial" panose="020B0604020202020204" pitchFamily="34" charset="0"/>
              </a:rPr>
              <a:t>political candidate (if by subscription, time is from when subscription runs out)</a:t>
            </a:r>
          </a:p>
          <a:p>
            <a:pPr lvl="4">
              <a:buClr>
                <a:schemeClr val="accent1"/>
              </a:buClr>
              <a:buFont typeface="Wingdings" pitchFamily="2" charset="2"/>
              <a:buChar char="§"/>
            </a:pPr>
            <a:endParaRPr lang="en-US" sz="2400" dirty="0">
              <a:latin typeface="Arial" panose="020B0604020202020204" pitchFamily="34" charset="0"/>
            </a:endParaRPr>
          </a:p>
          <a:p>
            <a:pPr lvl="4">
              <a:buClr>
                <a:schemeClr val="accent1"/>
              </a:buClr>
              <a:buFont typeface="Wingdings" pitchFamily="2" charset="2"/>
              <a:buChar char="§"/>
            </a:pPr>
            <a:r>
              <a:rPr lang="en-US" sz="2400" dirty="0" smtClean="0">
                <a:latin typeface="Arial" panose="020B0604020202020204" pitchFamily="34" charset="0"/>
              </a:rPr>
              <a:t>was a member of the sending club</a:t>
            </a:r>
            <a:r>
              <a:rPr lang="en-US" sz="2400" dirty="0">
                <a:latin typeface="Arial" panose="020B0604020202020204" pitchFamily="34" charset="0"/>
              </a:rPr>
              <a:t>, association or voluntary </a:t>
            </a:r>
            <a:r>
              <a:rPr lang="en-US" sz="2400" dirty="0" smtClean="0">
                <a:latin typeface="Arial" panose="020B0604020202020204" pitchFamily="34" charset="0"/>
              </a:rPr>
              <a:t>organization (time is from when membership terminated)</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38</a:t>
            </a:fld>
            <a:endParaRPr lang="en-CA" dirty="0"/>
          </a:p>
        </p:txBody>
      </p:sp>
      <p:pic>
        <p:nvPicPr>
          <p:cNvPr id="6" name="Picture 1"/>
          <p:cNvPicPr>
            <a:picLocks noChangeAspect="1" noChangeArrowheads="1"/>
          </p:cNvPicPr>
          <p:nvPr/>
        </p:nvPicPr>
        <p:blipFill>
          <a:blip r:embed="rId3"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3939417463"/>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31837"/>
            <a:ext cx="8229600" cy="4602163"/>
          </a:xfrm>
        </p:spPr>
        <p:txBody>
          <a:bodyPr>
            <a:normAutofit/>
          </a:bodyPr>
          <a:lstStyle/>
          <a:p>
            <a:pPr indent="0">
              <a:buFont typeface="Wingdings" pitchFamily="2" charset="2"/>
              <a:buChar char="Ø"/>
            </a:pPr>
            <a:r>
              <a:rPr lang="en-US" sz="2400" dirty="0" smtClean="0">
                <a:latin typeface="Arial" panose="020B0604020202020204" pitchFamily="34" charset="0"/>
              </a:rPr>
              <a:t>business relationship and non-business relationship have  until July 1, 2017 to get express consents for relationships where they already have, ignoring the 2 years time period, a relationship which includes CEMs</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39</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384296693"/>
      </p:ext>
    </p:extLst>
  </p:cSld>
  <p:clrMapOvr>
    <a:masterClrMapping/>
  </p:clrMapOvr>
  <p:transition spd="slow">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33400"/>
            <a:ext cx="8229600" cy="5199856"/>
          </a:xfrm>
        </p:spPr>
        <p:txBody>
          <a:bodyPr>
            <a:normAutofit/>
          </a:bodyPr>
          <a:lstStyle/>
          <a:p>
            <a:pPr marL="109728" lvl="1" indent="0">
              <a:spcBef>
                <a:spcPts val="400"/>
              </a:spcBef>
              <a:buSzPct val="68000"/>
              <a:buNone/>
            </a:pPr>
            <a:endParaRPr lang="en-US" dirty="0">
              <a:latin typeface="Arial" panose="020B0604020202020204" pitchFamily="34" charset="0"/>
            </a:endParaRPr>
          </a:p>
          <a:p>
            <a:pPr marL="109728" lvl="1" indent="0">
              <a:spcBef>
                <a:spcPts val="400"/>
              </a:spcBef>
              <a:buSzPct val="68000"/>
              <a:buFont typeface="Wingdings" pitchFamily="2" charset="2"/>
              <a:buChar char="Ø"/>
            </a:pPr>
            <a:r>
              <a:rPr lang="en-US" sz="2400" dirty="0" smtClean="0">
                <a:latin typeface="Arial" panose="020B0604020202020204" pitchFamily="34" charset="0"/>
              </a:rPr>
              <a:t>This </a:t>
            </a:r>
            <a:r>
              <a:rPr lang="en-US" sz="2400" dirty="0">
                <a:latin typeface="Arial" panose="020B0604020202020204" pitchFamily="34" charset="0"/>
              </a:rPr>
              <a:t>is general </a:t>
            </a:r>
            <a:r>
              <a:rPr lang="en-US" sz="2400" dirty="0" smtClean="0">
                <a:latin typeface="Arial" panose="020B0604020202020204" pitchFamily="34" charset="0"/>
              </a:rPr>
              <a:t>guidance; it </a:t>
            </a:r>
            <a:r>
              <a:rPr lang="en-US" sz="2400" dirty="0">
                <a:latin typeface="Arial" panose="020B0604020202020204" pitchFamily="34" charset="0"/>
              </a:rPr>
              <a:t>is not </a:t>
            </a:r>
            <a:r>
              <a:rPr lang="en-US" sz="2400" dirty="0" smtClean="0">
                <a:latin typeface="Arial" panose="020B0604020202020204" pitchFamily="34" charset="0"/>
              </a:rPr>
              <a:t>a substitute </a:t>
            </a:r>
            <a:r>
              <a:rPr lang="en-US" sz="2400" dirty="0">
                <a:latin typeface="Arial" panose="020B0604020202020204" pitchFamily="34" charset="0"/>
              </a:rPr>
              <a:t>for legal advice. </a:t>
            </a:r>
            <a:endParaRPr lang="en-US" sz="2400" dirty="0" smtClean="0">
              <a:latin typeface="Arial" panose="020B0604020202020204" pitchFamily="34" charset="0"/>
            </a:endParaRPr>
          </a:p>
          <a:p>
            <a:pPr marL="109728" lvl="1" indent="0">
              <a:spcBef>
                <a:spcPts val="400"/>
              </a:spcBef>
              <a:buSzPct val="68000"/>
              <a:buFont typeface="Wingdings" pitchFamily="2" charset="2"/>
              <a:buChar char="Ø"/>
            </a:pPr>
            <a:endParaRPr lang="en-US" sz="2400" dirty="0">
              <a:latin typeface="Arial" panose="020B0604020202020204" pitchFamily="34" charset="0"/>
            </a:endParaRPr>
          </a:p>
          <a:p>
            <a:pPr marL="109728" lvl="1" indent="0">
              <a:spcBef>
                <a:spcPts val="400"/>
              </a:spcBef>
              <a:buSzPct val="68000"/>
              <a:buFont typeface="Wingdings" pitchFamily="2" charset="2"/>
              <a:buChar char="Ø"/>
            </a:pPr>
            <a:r>
              <a:rPr lang="en-US" sz="2400" dirty="0" smtClean="0">
                <a:latin typeface="Arial" panose="020B0604020202020204" pitchFamily="34" charset="0"/>
              </a:rPr>
              <a:t>The law is very detailed as to definitions, requirements, and exceptions. I have tried to pick the material likely most relevant for mortgage brokers.  For sure we cannot cover everything in one hour.</a:t>
            </a:r>
          </a:p>
          <a:p>
            <a:pPr marL="109728" lvl="1" indent="0">
              <a:spcBef>
                <a:spcPts val="400"/>
              </a:spcBef>
              <a:buSzPct val="68000"/>
              <a:buFont typeface="Wingdings" pitchFamily="2" charset="2"/>
              <a:buChar char="Ø"/>
            </a:pPr>
            <a:endParaRPr lang="en-US" sz="2400" dirty="0">
              <a:latin typeface="Arial" panose="020B0604020202020204" pitchFamily="34" charset="0"/>
            </a:endParaRPr>
          </a:p>
          <a:p>
            <a:pPr marL="109728" lvl="1" indent="0">
              <a:spcBef>
                <a:spcPts val="400"/>
              </a:spcBef>
              <a:buSzPct val="68000"/>
              <a:buFont typeface="Wingdings" pitchFamily="2" charset="2"/>
              <a:buChar char="Ø"/>
            </a:pPr>
            <a:r>
              <a:rPr lang="en-US" sz="2400" dirty="0" smtClean="0">
                <a:latin typeface="Arial" panose="020B0604020202020204" pitchFamily="34" charset="0"/>
              </a:rPr>
              <a:t>MBABC Members: Please contact us if you need more detail or information on a particular issue</a:t>
            </a:r>
            <a:r>
              <a:rPr lang="en-US" dirty="0" smtClean="0">
                <a:latin typeface="Arial" panose="020B0604020202020204" pitchFamily="34" charset="0"/>
              </a:rPr>
              <a:t>.</a:t>
            </a:r>
            <a:endParaRPr lang="en-US" b="1" dirty="0" smtClean="0">
              <a:solidFill>
                <a:srgbClr val="040DBC"/>
              </a:solidFill>
              <a:latin typeface="Arial" panose="020B0604020202020204" pitchFamily="34" charset="0"/>
            </a:endParaRPr>
          </a:p>
          <a:p>
            <a:pPr lvl="1"/>
            <a:endParaRPr lang="en-US" b="1" dirty="0">
              <a:solidFill>
                <a:srgbClr val="040DBC"/>
              </a:solidFill>
              <a:latin typeface="Arial" panose="020B0604020202020204" pitchFamily="34" charset="0"/>
            </a:endParaRPr>
          </a:p>
          <a:p>
            <a:pPr lvl="1"/>
            <a:endParaRPr lang="en-US" b="1" dirty="0">
              <a:solidFill>
                <a:srgbClr val="040DBC"/>
              </a:solidFill>
              <a:latin typeface="Arial" panose="020B0604020202020204" pitchFamily="34" charset="0"/>
            </a:endParaRPr>
          </a:p>
          <a:p>
            <a:endParaRPr lang="en-US" sz="23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4</a:t>
            </a:fld>
            <a:endParaRPr lang="en-CA" dirty="0"/>
          </a:p>
        </p:txBody>
      </p:sp>
      <p:pic>
        <p:nvPicPr>
          <p:cNvPr id="7" name="Picture 1"/>
          <p:cNvPicPr>
            <a:picLocks noChangeAspect="1" noChangeArrowheads="1"/>
          </p:cNvPicPr>
          <p:nvPr/>
        </p:nvPicPr>
        <p:blipFill>
          <a:blip r:embed="rId3"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3613955339"/>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Y:\Data\Communications\Images\fb logo.gif"/>
          <p:cNvPicPr>
            <a:picLocks noChangeAspect="1" noChangeArrowheads="1"/>
          </p:cNvPicPr>
          <p:nvPr/>
        </p:nvPicPr>
        <p:blipFill>
          <a:blip r:embed="rId2" cstate="print"/>
          <a:srcRect/>
          <a:stretch>
            <a:fillRect/>
          </a:stretch>
        </p:blipFill>
        <p:spPr bwMode="auto">
          <a:xfrm flipH="1" flipV="1">
            <a:off x="2373188" y="6858000"/>
            <a:ext cx="141412" cy="103618"/>
          </a:xfrm>
          <a:prstGeom prst="rect">
            <a:avLst/>
          </a:prstGeom>
          <a:noFill/>
        </p:spPr>
      </p:pic>
      <p:sp>
        <p:nvSpPr>
          <p:cNvPr id="5" name="Content Placeholder 4"/>
          <p:cNvSpPr>
            <a:spLocks noGrp="1"/>
          </p:cNvSpPr>
          <p:nvPr>
            <p:ph idx="1"/>
          </p:nvPr>
        </p:nvSpPr>
        <p:spPr>
          <a:xfrm>
            <a:off x="457200" y="762000"/>
            <a:ext cx="8229600" cy="4525963"/>
          </a:xfrm>
        </p:spPr>
        <p:txBody>
          <a:bodyPr>
            <a:normAutofit lnSpcReduction="10000"/>
          </a:bodyPr>
          <a:lstStyle/>
          <a:p>
            <a:pPr marL="393192" lvl="1" indent="0">
              <a:buFont typeface="Wingdings" pitchFamily="2" charset="2"/>
              <a:buChar char="Ø"/>
            </a:pPr>
            <a:r>
              <a:rPr lang="en-US" sz="2400" dirty="0" smtClean="0">
                <a:latin typeface="Arial" panose="020B0604020202020204" pitchFamily="34" charset="0"/>
              </a:rPr>
              <a:t>You </a:t>
            </a:r>
            <a:r>
              <a:rPr lang="en-US" sz="2400" dirty="0">
                <a:latin typeface="Arial" panose="020B0604020202020204" pitchFamily="34" charset="0"/>
              </a:rPr>
              <a:t>are attending a trade show </a:t>
            </a:r>
            <a:r>
              <a:rPr lang="en-US" sz="2400" dirty="0" smtClean="0">
                <a:latin typeface="Arial" panose="020B0604020202020204" pitchFamily="34" charset="0"/>
              </a:rPr>
              <a:t>and </a:t>
            </a:r>
            <a:r>
              <a:rPr lang="en-US" sz="2400" dirty="0">
                <a:latin typeface="Arial" panose="020B0604020202020204" pitchFamily="34" charset="0"/>
              </a:rPr>
              <a:t>meet a prospective customer who gives you </a:t>
            </a:r>
            <a:r>
              <a:rPr lang="en-US" sz="2400" dirty="0" smtClean="0">
                <a:latin typeface="Arial" panose="020B0604020202020204" pitchFamily="34" charset="0"/>
              </a:rPr>
              <a:t>her </a:t>
            </a:r>
            <a:r>
              <a:rPr lang="en-US" sz="2400" dirty="0">
                <a:latin typeface="Arial" panose="020B0604020202020204" pitchFamily="34" charset="0"/>
              </a:rPr>
              <a:t>business card. Can you add this customer to </a:t>
            </a:r>
            <a:r>
              <a:rPr lang="en-US" sz="2400" dirty="0" smtClean="0">
                <a:latin typeface="Arial" panose="020B0604020202020204" pitchFamily="34" charset="0"/>
              </a:rPr>
              <a:t>your </a:t>
            </a:r>
            <a:r>
              <a:rPr lang="en-US" sz="2400" dirty="0">
                <a:latin typeface="Arial" panose="020B0604020202020204" pitchFamily="34" charset="0"/>
              </a:rPr>
              <a:t>marketing </a:t>
            </a:r>
            <a:r>
              <a:rPr lang="en-US" sz="2400" dirty="0" smtClean="0">
                <a:latin typeface="Arial" panose="020B0604020202020204" pitchFamily="34" charset="0"/>
              </a:rPr>
              <a:t>list?</a:t>
            </a:r>
          </a:p>
          <a:p>
            <a:pPr marL="393192" lvl="1" indent="0">
              <a:buFont typeface="Wingdings" pitchFamily="2" charset="2"/>
              <a:buChar char="Ø"/>
            </a:pPr>
            <a:endParaRPr lang="en-US" sz="2400" dirty="0" smtClean="0">
              <a:latin typeface="Arial" panose="020B0604020202020204" pitchFamily="34" charset="0"/>
            </a:endParaRPr>
          </a:p>
          <a:p>
            <a:pPr marL="393192" lvl="1" indent="0">
              <a:buFont typeface="Wingdings" pitchFamily="2" charset="2"/>
              <a:buChar char="Ø"/>
            </a:pPr>
            <a:r>
              <a:rPr lang="en-US" sz="2400" dirty="0" smtClean="0">
                <a:latin typeface="Arial" panose="020B0604020202020204" pitchFamily="34" charset="0"/>
              </a:rPr>
              <a:t>Most likely yes. Consent is implied under CASL where the recipient has disclosed his or her electronic address to the sender without indicating that he or she does not wish to receive CEMs and the CEM is relevant to the person’s business, role, functions or duties in a business or official capacity. Accordingly, if the business card includes the customer’s email address and he or she did not ask not to receive CEMs, you can send her CEMs as long as they relate to their business or role.</a:t>
            </a:r>
          </a:p>
          <a:p>
            <a:pPr marL="393192" lvl="1" indent="0">
              <a:buFont typeface="Wingdings" pitchFamily="2" charset="2"/>
              <a:buChar char="Ø"/>
            </a:pP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40</a:t>
            </a:fld>
            <a:endParaRPr lang="en-CA" dirty="0"/>
          </a:p>
        </p:txBody>
      </p:sp>
      <p:pic>
        <p:nvPicPr>
          <p:cNvPr id="6" name="Picture 1"/>
          <p:cNvPicPr>
            <a:picLocks noChangeAspect="1" noChangeArrowheads="1"/>
          </p:cNvPicPr>
          <p:nvPr/>
        </p:nvPicPr>
        <p:blipFill>
          <a:blip r:embed="rId3" cstate="print"/>
          <a:srcRect/>
          <a:stretch>
            <a:fillRect/>
          </a:stretch>
        </p:blipFill>
        <p:spPr bwMode="auto">
          <a:xfrm>
            <a:off x="8294254" y="5638800"/>
            <a:ext cx="849746" cy="1219200"/>
          </a:xfrm>
          <a:prstGeom prst="rect">
            <a:avLst/>
          </a:prstGeom>
          <a:noFill/>
          <a:ln w="12700" cap="flat">
            <a:noFill/>
            <a:miter lim="800000"/>
            <a:headEnd/>
            <a:tailEnd/>
          </a:ln>
        </p:spPr>
      </p:pic>
    </p:spTree>
    <p:extLst>
      <p:ext uri="{BB962C8B-B14F-4D97-AF65-F5344CB8AC3E}">
        <p14:creationId xmlns:p14="http://schemas.microsoft.com/office/powerpoint/2010/main" xmlns="" val="1744034890"/>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Y:\Data\Communications\Images\fb logo.gif"/>
          <p:cNvPicPr>
            <a:picLocks noChangeAspect="1" noChangeArrowheads="1"/>
          </p:cNvPicPr>
          <p:nvPr/>
        </p:nvPicPr>
        <p:blipFill>
          <a:blip r:embed="rId2" cstate="print"/>
          <a:srcRect/>
          <a:stretch>
            <a:fillRect/>
          </a:stretch>
        </p:blipFill>
        <p:spPr bwMode="auto">
          <a:xfrm flipH="1" flipV="1">
            <a:off x="1714500" y="6857999"/>
            <a:ext cx="114299" cy="83751"/>
          </a:xfrm>
          <a:prstGeom prst="rect">
            <a:avLst/>
          </a:prstGeom>
          <a:noFill/>
        </p:spPr>
      </p:pic>
      <p:sp>
        <p:nvSpPr>
          <p:cNvPr id="5" name="Content Placeholder 4"/>
          <p:cNvSpPr>
            <a:spLocks noGrp="1"/>
          </p:cNvSpPr>
          <p:nvPr>
            <p:ph idx="1"/>
          </p:nvPr>
        </p:nvSpPr>
        <p:spPr>
          <a:xfrm>
            <a:off x="457200" y="762000"/>
            <a:ext cx="8229600" cy="4525963"/>
          </a:xfrm>
        </p:spPr>
        <p:txBody>
          <a:bodyPr>
            <a:normAutofit/>
          </a:bodyPr>
          <a:lstStyle/>
          <a:p>
            <a:endParaRPr lang="en-US" sz="2400" dirty="0">
              <a:latin typeface="Arial" pitchFamily="34" charset="0"/>
            </a:endParaRPr>
          </a:p>
          <a:p>
            <a:pPr lvl="1" indent="0">
              <a:buFont typeface="Wingdings" pitchFamily="2" charset="2"/>
              <a:buChar char="Ø"/>
            </a:pPr>
            <a:r>
              <a:rPr lang="en-US" sz="2400" dirty="0" smtClean="0">
                <a:latin typeface="Arial" pitchFamily="34" charset="0"/>
              </a:rPr>
              <a:t>Your organization offers mortgage brokering courses and you want to send a CEM to mortgage brokers to advise them of </a:t>
            </a:r>
            <a:r>
              <a:rPr lang="en-US" sz="2400" dirty="0">
                <a:latin typeface="Arial" pitchFamily="34" charset="0"/>
              </a:rPr>
              <a:t>the services. </a:t>
            </a:r>
            <a:r>
              <a:rPr lang="en-US" sz="2400" dirty="0" smtClean="0">
                <a:latin typeface="Arial" pitchFamily="34" charset="0"/>
              </a:rPr>
              <a:t>Can you?</a:t>
            </a:r>
          </a:p>
          <a:p>
            <a:pPr lvl="1" indent="0">
              <a:buFont typeface="Wingdings" pitchFamily="2" charset="2"/>
              <a:buChar char="Ø"/>
            </a:pPr>
            <a:endParaRPr lang="en-US" sz="2400" dirty="0" smtClean="0">
              <a:latin typeface="Arial" pitchFamily="34" charset="0"/>
            </a:endParaRPr>
          </a:p>
          <a:p>
            <a:pPr lvl="1" indent="0">
              <a:buFont typeface="Wingdings" pitchFamily="2" charset="2"/>
              <a:buChar char="Ø"/>
            </a:pPr>
            <a:r>
              <a:rPr lang="en-US" sz="2400" dirty="0" smtClean="0">
                <a:latin typeface="Arial" pitchFamily="34" charset="0"/>
              </a:rPr>
              <a:t>You can to brokers who have “conspicuously published” their email addresses on their website, and there is no notice that they do not want to receive unsolicited CEMs.</a:t>
            </a:r>
            <a:endParaRPr lang="en-US" sz="2400" dirty="0" smtClean="0"/>
          </a:p>
          <a:p>
            <a:pPr lvl="1" indent="0">
              <a:buFont typeface="Wingdings" pitchFamily="2" charset="2"/>
              <a:buChar char="Ø"/>
            </a:pPr>
            <a:endParaRPr lang="en-US" sz="24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41</a:t>
            </a:fld>
            <a:endParaRPr lang="en-CA" dirty="0"/>
          </a:p>
        </p:txBody>
      </p:sp>
      <p:pic>
        <p:nvPicPr>
          <p:cNvPr id="6" name="Picture 1"/>
          <p:cNvPicPr>
            <a:picLocks noChangeAspect="1" noChangeArrowheads="1"/>
          </p:cNvPicPr>
          <p:nvPr/>
        </p:nvPicPr>
        <p:blipFill>
          <a:blip r:embed="rId3"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3880455856"/>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2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457201"/>
            <a:ext cx="8229600" cy="5550092"/>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r>
              <a:rPr lang="en-US" sz="4800" b="1" dirty="0" smtClean="0">
                <a:solidFill>
                  <a:schemeClr val="tx1"/>
                </a:solidFill>
                <a:latin typeface="Arial" panose="020B0604020202020204" pitchFamily="34" charset="0"/>
              </a:rPr>
              <a:t>What Identification Information </a:t>
            </a:r>
          </a:p>
          <a:p>
            <a:pPr marL="109728" algn="ctr"/>
            <a:r>
              <a:rPr lang="en-US" sz="4800" b="1" dirty="0" smtClean="0">
                <a:solidFill>
                  <a:schemeClr val="tx1"/>
                </a:solidFill>
                <a:latin typeface="Arial" panose="020B0604020202020204" pitchFamily="34" charset="0"/>
              </a:rPr>
              <a:t>Must Be Set Out?</a:t>
            </a:r>
            <a:endParaRPr lang="en-US" sz="4800" b="1" i="1" dirty="0">
              <a:solidFill>
                <a:schemeClr val="tx1"/>
              </a:solidFill>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42</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343400" y="3276600"/>
            <a:ext cx="1101436" cy="1580321"/>
          </a:xfrm>
          <a:prstGeom prst="rect">
            <a:avLst/>
          </a:prstGeom>
          <a:noFill/>
          <a:ln w="12700" cap="flat">
            <a:noFill/>
            <a:miter lim="800000"/>
            <a:headEnd/>
            <a:tailEnd/>
          </a:ln>
        </p:spPr>
      </p:pic>
    </p:spTree>
    <p:extLst>
      <p:ext uri="{BB962C8B-B14F-4D97-AF65-F5344CB8AC3E}">
        <p14:creationId xmlns:p14="http://schemas.microsoft.com/office/powerpoint/2010/main" xmlns="" val="195206719"/>
      </p:ext>
    </p:extLst>
  </p:cSld>
  <p:clrMapOvr>
    <a:masterClrMapping/>
  </p:clrMapOvr>
  <p:transition spd="slow">
    <p:zo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33400"/>
            <a:ext cx="8229600" cy="5473891"/>
          </a:xfrm>
        </p:spPr>
        <p:txBody>
          <a:bodyPr>
            <a:normAutofit/>
          </a:bodyPr>
          <a:lstStyle/>
          <a:p>
            <a:pPr marL="393192" lvl="1" indent="0">
              <a:buFont typeface="Wingdings" pitchFamily="2" charset="2"/>
              <a:buChar char="Ø"/>
            </a:pPr>
            <a:r>
              <a:rPr lang="en-US" sz="2400" dirty="0" smtClean="0">
                <a:latin typeface="Arial" panose="020B0604020202020204" pitchFamily="34" charset="0"/>
              </a:rPr>
              <a:t>The following identification information must be set out in any CEM:</a:t>
            </a:r>
          </a:p>
          <a:p>
            <a:pPr lvl="1"/>
            <a:endParaRPr lang="en-US" sz="2400" dirty="0" smtClean="0">
              <a:latin typeface="Arial" panose="020B0604020202020204" pitchFamily="34" charset="0"/>
            </a:endParaRPr>
          </a:p>
          <a:p>
            <a:pPr lvl="2">
              <a:buClr>
                <a:schemeClr val="accent1"/>
              </a:buClr>
              <a:buFont typeface="Wingdings" pitchFamily="2" charset="2"/>
              <a:buChar char="§"/>
            </a:pPr>
            <a:r>
              <a:rPr lang="en-US" sz="2400" dirty="0" smtClean="0">
                <a:latin typeface="Arial" panose="020B0604020202020204" pitchFamily="34" charset="0"/>
              </a:rPr>
              <a:t>the business name of the sender</a:t>
            </a:r>
          </a:p>
          <a:p>
            <a:pPr lvl="2">
              <a:buClr>
                <a:schemeClr val="accent1"/>
              </a:buClr>
              <a:buFont typeface="Wingdings" pitchFamily="2" charset="2"/>
              <a:buChar char="§"/>
            </a:pPr>
            <a:endParaRPr lang="en-US" sz="2400" dirty="0" smtClean="0">
              <a:latin typeface="Arial" panose="020B0604020202020204" pitchFamily="34" charset="0"/>
            </a:endParaRPr>
          </a:p>
          <a:p>
            <a:pPr lvl="2">
              <a:buClr>
                <a:schemeClr val="accent1"/>
              </a:buClr>
              <a:buFont typeface="Wingdings" pitchFamily="2" charset="2"/>
              <a:buChar char="§"/>
            </a:pPr>
            <a:r>
              <a:rPr lang="en-US" sz="2400" dirty="0" smtClean="0">
                <a:latin typeface="Arial" panose="020B0604020202020204" pitchFamily="34" charset="0"/>
              </a:rPr>
              <a:t>if the message is sent on behalf of another, then the other’s business name</a:t>
            </a:r>
          </a:p>
          <a:p>
            <a:pPr lvl="2">
              <a:buClr>
                <a:schemeClr val="accent1"/>
              </a:buClr>
              <a:buFont typeface="Wingdings" pitchFamily="2" charset="2"/>
              <a:buChar char="§"/>
            </a:pPr>
            <a:endParaRPr lang="en-US" sz="2400" dirty="0" smtClean="0">
              <a:latin typeface="Arial" panose="020B0604020202020204" pitchFamily="34" charset="0"/>
            </a:endParaRPr>
          </a:p>
          <a:p>
            <a:pPr lvl="2">
              <a:buClr>
                <a:schemeClr val="accent1"/>
              </a:buClr>
              <a:buFont typeface="Wingdings" pitchFamily="2" charset="2"/>
              <a:buChar char="§"/>
            </a:pPr>
            <a:r>
              <a:rPr lang="en-US" sz="2400" dirty="0" smtClean="0">
                <a:latin typeface="Arial" panose="020B0604020202020204" pitchFamily="34" charset="0"/>
              </a:rPr>
              <a:t>if the message is sent on behalf of another person, a statement indicating who is the and who is the other person</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43</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884554694"/>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685801"/>
            <a:ext cx="8229600" cy="4038600"/>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endParaRPr lang="en-US" sz="2300" b="1" dirty="0" smtClean="0">
              <a:solidFill>
                <a:srgbClr val="040DBC"/>
              </a:solidFill>
              <a:latin typeface="Arial" panose="020B0604020202020204" pitchFamily="34" charset="0"/>
            </a:endParaRPr>
          </a:p>
          <a:p>
            <a:pPr marL="109728" algn="ctr"/>
            <a:endParaRPr lang="en-US" sz="2300" b="1" dirty="0">
              <a:solidFill>
                <a:srgbClr val="040DBC"/>
              </a:solidFill>
              <a:latin typeface="Arial" panose="020B0604020202020204" pitchFamily="34" charset="0"/>
            </a:endParaRPr>
          </a:p>
          <a:p>
            <a:pPr marL="109728" algn="ctr"/>
            <a:endParaRPr lang="en-US" sz="2300" b="1" dirty="0" smtClean="0">
              <a:solidFill>
                <a:srgbClr val="040DBC"/>
              </a:solidFill>
              <a:latin typeface="Arial" panose="020B0604020202020204" pitchFamily="34" charset="0"/>
            </a:endParaRPr>
          </a:p>
          <a:p>
            <a:pPr marL="109728" algn="ctr"/>
            <a:r>
              <a:rPr lang="en-US" sz="4800" b="1" dirty="0" smtClean="0">
                <a:solidFill>
                  <a:schemeClr val="tx1"/>
                </a:solidFill>
                <a:latin typeface="Arial" panose="020B0604020202020204" pitchFamily="34" charset="0"/>
              </a:rPr>
              <a:t>What Contact Information is to Be Provided?</a:t>
            </a:r>
            <a:endParaRPr lang="en-US" sz="4800" b="1" i="1" dirty="0" smtClean="0">
              <a:solidFill>
                <a:schemeClr val="tx1"/>
              </a:solidFill>
              <a:latin typeface="Arial" panose="020B0604020202020204" pitchFamily="34" charset="0"/>
            </a:endParaRPr>
          </a:p>
          <a:p>
            <a:pPr marL="109728" algn="ctr"/>
            <a:endParaRPr lang="en-US" b="1" i="1" dirty="0">
              <a:solidFill>
                <a:srgbClr val="F1800F"/>
              </a:solidFill>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44</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343400" y="3657600"/>
            <a:ext cx="990600" cy="1421295"/>
          </a:xfrm>
          <a:prstGeom prst="rect">
            <a:avLst/>
          </a:prstGeom>
          <a:noFill/>
          <a:ln w="12700" cap="flat">
            <a:noFill/>
            <a:miter lim="800000"/>
            <a:headEnd/>
            <a:tailEnd/>
          </a:ln>
        </p:spPr>
      </p:pic>
    </p:spTree>
    <p:extLst>
      <p:ext uri="{BB962C8B-B14F-4D97-AF65-F5344CB8AC3E}">
        <p14:creationId xmlns:p14="http://schemas.microsoft.com/office/powerpoint/2010/main" xmlns="" val="3473163122"/>
      </p:ext>
    </p:extLst>
  </p:cSld>
  <p:clrMapOvr>
    <a:masterClrMapping/>
  </p:clrMapOvr>
  <p:transition spd="slow">
    <p:zo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Y:\Data\Communications\Images\fb logo.gif"/>
          <p:cNvPicPr>
            <a:picLocks noChangeAspect="1" noChangeArrowheads="1"/>
          </p:cNvPicPr>
          <p:nvPr/>
        </p:nvPicPr>
        <p:blipFill>
          <a:blip r:embed="rId2" cstate="print"/>
          <a:srcRect/>
          <a:stretch>
            <a:fillRect/>
          </a:stretch>
        </p:blipFill>
        <p:spPr bwMode="auto">
          <a:xfrm flipH="1" flipV="1">
            <a:off x="1714500" y="6858000"/>
            <a:ext cx="190499" cy="139586"/>
          </a:xfrm>
          <a:prstGeom prst="rect">
            <a:avLst/>
          </a:prstGeom>
          <a:noFill/>
        </p:spPr>
      </p:pic>
      <p:sp>
        <p:nvSpPr>
          <p:cNvPr id="5" name="Content Placeholder 4"/>
          <p:cNvSpPr>
            <a:spLocks noGrp="1"/>
          </p:cNvSpPr>
          <p:nvPr>
            <p:ph idx="1"/>
          </p:nvPr>
        </p:nvSpPr>
        <p:spPr>
          <a:xfrm>
            <a:off x="457200" y="685800"/>
            <a:ext cx="8229600" cy="4648200"/>
          </a:xfrm>
        </p:spPr>
        <p:txBody>
          <a:bodyPr>
            <a:normAutofit lnSpcReduction="10000"/>
          </a:bodyPr>
          <a:lstStyle/>
          <a:p>
            <a:pPr lvl="5"/>
            <a:endParaRPr lang="en-US" sz="2300" dirty="0">
              <a:latin typeface="Arial" panose="020B0604020202020204" pitchFamily="34" charset="0"/>
            </a:endParaRPr>
          </a:p>
          <a:p>
            <a:pPr marL="393192" lvl="1" indent="0">
              <a:buFont typeface="Wingdings" pitchFamily="2" charset="2"/>
              <a:buChar char="Ø"/>
            </a:pPr>
            <a:r>
              <a:rPr lang="en-US" sz="2400" dirty="0">
                <a:latin typeface="Arial" panose="020B0604020202020204" pitchFamily="34" charset="0"/>
              </a:rPr>
              <a:t>The following </a:t>
            </a:r>
            <a:r>
              <a:rPr lang="en-US" sz="2400" dirty="0" smtClean="0">
                <a:latin typeface="Arial" panose="020B0604020202020204" pitchFamily="34" charset="0"/>
              </a:rPr>
              <a:t>contact </a:t>
            </a:r>
            <a:r>
              <a:rPr lang="en-US" sz="2400" dirty="0">
                <a:latin typeface="Arial" panose="020B0604020202020204" pitchFamily="34" charset="0"/>
              </a:rPr>
              <a:t>information must be set out in any </a:t>
            </a:r>
            <a:r>
              <a:rPr lang="en-US" sz="2400" dirty="0" smtClean="0">
                <a:latin typeface="Arial" panose="020B0604020202020204" pitchFamily="34" charset="0"/>
              </a:rPr>
              <a:t>CEM:</a:t>
            </a:r>
          </a:p>
          <a:p>
            <a:pPr marL="393192" lvl="1" indent="0">
              <a:buFont typeface="Wingdings" pitchFamily="2" charset="2"/>
              <a:buChar char="Ø"/>
            </a:pPr>
            <a:endParaRPr lang="en-US" sz="2400" dirty="0">
              <a:latin typeface="Arial" panose="020B0604020202020204" pitchFamily="34" charset="0"/>
            </a:endParaRPr>
          </a:p>
          <a:p>
            <a:pPr lvl="5">
              <a:buClr>
                <a:schemeClr val="accent1"/>
              </a:buClr>
              <a:buFont typeface="Wingdings" pitchFamily="2" charset="2"/>
              <a:buChar char="§"/>
            </a:pPr>
            <a:r>
              <a:rPr lang="en-US" sz="2400" dirty="0" smtClean="0">
                <a:latin typeface="Arial" panose="020B0604020202020204" pitchFamily="34" charset="0"/>
              </a:rPr>
              <a:t>the mailing address</a:t>
            </a:r>
          </a:p>
          <a:p>
            <a:pPr lvl="5">
              <a:buClr>
                <a:schemeClr val="accent1"/>
              </a:buClr>
              <a:buFont typeface="Wingdings" pitchFamily="2" charset="2"/>
              <a:buChar char="§"/>
            </a:pPr>
            <a:r>
              <a:rPr lang="en-US" sz="2400" dirty="0" smtClean="0">
                <a:latin typeface="Arial" panose="020B0604020202020204" pitchFamily="34" charset="0"/>
              </a:rPr>
              <a:t>either </a:t>
            </a:r>
            <a:r>
              <a:rPr lang="en-US" sz="2400" dirty="0">
                <a:latin typeface="Arial" panose="020B0604020202020204" pitchFamily="34" charset="0"/>
              </a:rPr>
              <a:t>a telephone number providing access to an agent or a voice messaging </a:t>
            </a:r>
            <a:r>
              <a:rPr lang="en-US" sz="2400" dirty="0" smtClean="0">
                <a:latin typeface="Arial" panose="020B0604020202020204" pitchFamily="34" charset="0"/>
              </a:rPr>
              <a:t>system</a:t>
            </a:r>
          </a:p>
          <a:p>
            <a:pPr lvl="5">
              <a:buClr>
                <a:schemeClr val="accent1"/>
              </a:buClr>
              <a:buFont typeface="Wingdings" pitchFamily="2" charset="2"/>
              <a:buChar char="§"/>
            </a:pPr>
            <a:r>
              <a:rPr lang="en-US" sz="2400" dirty="0" smtClean="0">
                <a:latin typeface="Arial" panose="020B0604020202020204" pitchFamily="34" charset="0"/>
              </a:rPr>
              <a:t>an </a:t>
            </a:r>
            <a:r>
              <a:rPr lang="en-US" sz="2400" dirty="0">
                <a:latin typeface="Arial" panose="020B0604020202020204" pitchFamily="34" charset="0"/>
              </a:rPr>
              <a:t>email address or a web address of the person seeking consent or, if different, the person on whose behalf consent is </a:t>
            </a:r>
            <a:r>
              <a:rPr lang="en-US" sz="2400" dirty="0" smtClean="0">
                <a:latin typeface="Arial" panose="020B0604020202020204" pitchFamily="34" charset="0"/>
              </a:rPr>
              <a:t>sought</a:t>
            </a:r>
          </a:p>
          <a:p>
            <a:pPr lvl="5">
              <a:buClr>
                <a:schemeClr val="accent1"/>
              </a:buClr>
              <a:buFont typeface="Wingdings" pitchFamily="2" charset="2"/>
              <a:buChar char="§"/>
            </a:pPr>
            <a:r>
              <a:rPr lang="en-US" sz="2400" dirty="0" smtClean="0">
                <a:latin typeface="Arial" panose="020B0604020202020204" pitchFamily="34" charset="0"/>
              </a:rPr>
              <a:t>the contact information must be valid for at least 60 days after the CEM is sent</a:t>
            </a:r>
          </a:p>
          <a:p>
            <a:pPr lvl="1"/>
            <a:endParaRPr lang="en-US" sz="1800" dirty="0" smtClean="0"/>
          </a:p>
          <a:p>
            <a:pPr lvl="2"/>
            <a:endParaRPr lang="en-US" sz="2200" dirty="0"/>
          </a:p>
          <a:p>
            <a:pPr lvl="2"/>
            <a:endParaRPr lang="en-US" sz="2200" dirty="0" smtClean="0"/>
          </a:p>
          <a:p>
            <a:pPr marL="914400" lvl="3" indent="0">
              <a:buNone/>
            </a:pPr>
            <a:endParaRPr lang="en-US" sz="2000" dirty="0"/>
          </a:p>
          <a:p>
            <a:pPr marL="649224" lvl="3" indent="-256032">
              <a:spcBef>
                <a:spcPts val="400"/>
              </a:spcBef>
              <a:buClr>
                <a:schemeClr val="accent1"/>
              </a:buClr>
              <a:buSzPct val="68000"/>
              <a:buFont typeface="Wingdings 3"/>
              <a:buChar char=""/>
            </a:pPr>
            <a:endParaRPr lang="en-US" dirty="0"/>
          </a:p>
          <a:p>
            <a:pPr marL="393192" lvl="3" indent="0">
              <a:spcBef>
                <a:spcPts val="400"/>
              </a:spcBef>
              <a:buClr>
                <a:schemeClr val="accent1"/>
              </a:buClr>
              <a:buSzPct val="68000"/>
              <a:buNone/>
            </a:pPr>
            <a:endParaRPr lang="en-US"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45</a:t>
            </a:fld>
            <a:endParaRPr lang="en-CA" dirty="0"/>
          </a:p>
        </p:txBody>
      </p:sp>
      <p:pic>
        <p:nvPicPr>
          <p:cNvPr id="6" name="Picture 1"/>
          <p:cNvPicPr>
            <a:picLocks noChangeAspect="1" noChangeArrowheads="1"/>
          </p:cNvPicPr>
          <p:nvPr/>
        </p:nvPicPr>
        <p:blipFill>
          <a:blip r:embed="rId3"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3861903666"/>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20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685801"/>
            <a:ext cx="8229600" cy="5321492"/>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r>
              <a:rPr lang="en-US" sz="4800" b="1" dirty="0" smtClean="0">
                <a:solidFill>
                  <a:schemeClr val="tx1"/>
                </a:solidFill>
                <a:latin typeface="Arial" panose="020B0604020202020204" pitchFamily="34" charset="0"/>
              </a:rPr>
              <a:t>What Unsubscribe Mechanisms are Adequate?</a:t>
            </a:r>
            <a:endParaRPr lang="en-US" sz="4800" b="1" i="1" dirty="0" smtClean="0">
              <a:solidFill>
                <a:schemeClr val="tx1"/>
              </a:solidFill>
              <a:latin typeface="Arial" panose="020B0604020202020204" pitchFamily="34" charset="0"/>
            </a:endParaRPr>
          </a:p>
          <a:p>
            <a:pPr marL="109728" algn="ctr"/>
            <a:endParaRPr lang="en-US" b="1" i="1" dirty="0">
              <a:solidFill>
                <a:srgbClr val="F1800F"/>
              </a:solidFill>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46</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038600" y="3505200"/>
            <a:ext cx="1066800" cy="1530625"/>
          </a:xfrm>
          <a:prstGeom prst="rect">
            <a:avLst/>
          </a:prstGeom>
          <a:noFill/>
          <a:ln w="12700" cap="flat">
            <a:noFill/>
            <a:miter lim="800000"/>
            <a:headEnd/>
            <a:tailEnd/>
          </a:ln>
        </p:spPr>
      </p:pic>
    </p:spTree>
    <p:extLst>
      <p:ext uri="{BB962C8B-B14F-4D97-AF65-F5344CB8AC3E}">
        <p14:creationId xmlns:p14="http://schemas.microsoft.com/office/powerpoint/2010/main" xmlns="" val="195206719"/>
      </p:ext>
    </p:extLst>
  </p:cSld>
  <p:clrMapOvr>
    <a:masterClrMapping/>
  </p:clrMapOvr>
  <p:transition spd="slow">
    <p:zo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85800"/>
            <a:ext cx="8229600" cy="5169091"/>
          </a:xfrm>
        </p:spPr>
        <p:txBody>
          <a:bodyPr>
            <a:normAutofit fontScale="77500" lnSpcReduction="20000"/>
          </a:bodyPr>
          <a:lstStyle/>
          <a:p>
            <a:pPr marL="393192" lvl="1" indent="0">
              <a:buFont typeface="Wingdings" pitchFamily="2" charset="2"/>
              <a:buChar char="Ø"/>
            </a:pPr>
            <a:r>
              <a:rPr lang="en-US" sz="2800" dirty="0">
                <a:latin typeface="Arial" panose="020B0604020202020204" pitchFamily="34" charset="0"/>
              </a:rPr>
              <a:t>The </a:t>
            </a:r>
            <a:r>
              <a:rPr lang="en-US" sz="2800" dirty="0" smtClean="0">
                <a:latin typeface="Arial" panose="020B0604020202020204" pitchFamily="34" charset="0"/>
              </a:rPr>
              <a:t>following unsubscribe information must </a:t>
            </a:r>
            <a:r>
              <a:rPr lang="en-US" sz="2800" dirty="0">
                <a:latin typeface="Arial" panose="020B0604020202020204" pitchFamily="34" charset="0"/>
              </a:rPr>
              <a:t>be set out in any </a:t>
            </a:r>
            <a:r>
              <a:rPr lang="en-US" sz="2800" dirty="0" smtClean="0">
                <a:latin typeface="Arial" panose="020B0604020202020204" pitchFamily="34" charset="0"/>
              </a:rPr>
              <a:t>CEM:</a:t>
            </a:r>
            <a:endParaRPr lang="en-US" sz="2800" dirty="0">
              <a:latin typeface="Arial" panose="020B0604020202020204" pitchFamily="34" charset="0"/>
            </a:endParaRPr>
          </a:p>
          <a:p>
            <a:pPr lvl="1"/>
            <a:endParaRPr lang="en-US" sz="2800" dirty="0" smtClean="0">
              <a:latin typeface="Arial" panose="020B0604020202020204" pitchFamily="34" charset="0"/>
            </a:endParaRPr>
          </a:p>
          <a:p>
            <a:pPr lvl="2">
              <a:buClr>
                <a:schemeClr val="accent1"/>
              </a:buClr>
              <a:buFont typeface="Wingdings" pitchFamily="2" charset="2"/>
              <a:buChar char="§"/>
            </a:pPr>
            <a:r>
              <a:rPr lang="en-US" sz="2800" dirty="0" smtClean="0">
                <a:latin typeface="Arial" panose="020B0604020202020204" pitchFamily="34" charset="0"/>
              </a:rPr>
              <a:t>an unsubscribe </a:t>
            </a:r>
            <a:r>
              <a:rPr lang="en-US" sz="2800" dirty="0">
                <a:latin typeface="Arial" panose="020B0604020202020204" pitchFamily="34" charset="0"/>
              </a:rPr>
              <a:t>mechanism </a:t>
            </a:r>
            <a:r>
              <a:rPr lang="en-US" sz="2800" dirty="0" smtClean="0">
                <a:latin typeface="Arial" panose="020B0604020202020204" pitchFamily="34" charset="0"/>
              </a:rPr>
              <a:t>which can be readily performed</a:t>
            </a:r>
          </a:p>
          <a:p>
            <a:pPr lvl="2">
              <a:buClr>
                <a:schemeClr val="accent1"/>
              </a:buClr>
              <a:buFont typeface="Wingdings" pitchFamily="2" charset="2"/>
              <a:buChar char="§"/>
            </a:pPr>
            <a:r>
              <a:rPr lang="en-US" sz="2800" dirty="0" smtClean="0">
                <a:latin typeface="Arial" panose="020B0604020202020204" pitchFamily="34" charset="0"/>
              </a:rPr>
              <a:t>must enable </a:t>
            </a:r>
            <a:r>
              <a:rPr lang="en-US" sz="2800" dirty="0">
                <a:latin typeface="Arial" panose="020B0604020202020204" pitchFamily="34" charset="0"/>
              </a:rPr>
              <a:t>the </a:t>
            </a:r>
            <a:r>
              <a:rPr lang="en-US" sz="2800" dirty="0" smtClean="0">
                <a:latin typeface="Arial" panose="020B0604020202020204" pitchFamily="34" charset="0"/>
              </a:rPr>
              <a:t>recipient to </a:t>
            </a:r>
            <a:r>
              <a:rPr lang="en-US" sz="2800" dirty="0">
                <a:latin typeface="Arial" panose="020B0604020202020204" pitchFamily="34" charset="0"/>
              </a:rPr>
              <a:t>indicate, at no cost to them, the wish to no longer receive any </a:t>
            </a:r>
            <a:r>
              <a:rPr lang="en-US" sz="2800" dirty="0" smtClean="0">
                <a:latin typeface="Arial" panose="020B0604020202020204" pitchFamily="34" charset="0"/>
              </a:rPr>
              <a:t>CEMs </a:t>
            </a:r>
            <a:r>
              <a:rPr lang="en-US" sz="2800" dirty="0">
                <a:latin typeface="Arial" panose="020B0604020202020204" pitchFamily="34" charset="0"/>
              </a:rPr>
              <a:t>or </a:t>
            </a:r>
            <a:r>
              <a:rPr lang="en-US" sz="2800" dirty="0" smtClean="0">
                <a:latin typeface="Arial" panose="020B0604020202020204" pitchFamily="34" charset="0"/>
              </a:rPr>
              <a:t>specified classes </a:t>
            </a:r>
            <a:r>
              <a:rPr lang="en-US" sz="2800" dirty="0">
                <a:latin typeface="Arial" panose="020B0604020202020204" pitchFamily="34" charset="0"/>
              </a:rPr>
              <a:t>of </a:t>
            </a:r>
            <a:r>
              <a:rPr lang="en-US" sz="2800" dirty="0" smtClean="0">
                <a:latin typeface="Arial" panose="020B0604020202020204" pitchFamily="34" charset="0"/>
              </a:rPr>
              <a:t>CEMs </a:t>
            </a:r>
          </a:p>
          <a:p>
            <a:pPr lvl="2">
              <a:buClr>
                <a:schemeClr val="accent1"/>
              </a:buClr>
              <a:buFont typeface="Wingdings" pitchFamily="2" charset="2"/>
              <a:buChar char="§"/>
            </a:pPr>
            <a:r>
              <a:rPr lang="en-US" sz="2800" dirty="0" smtClean="0">
                <a:latin typeface="Arial" panose="020B0604020202020204" pitchFamily="34" charset="0"/>
              </a:rPr>
              <a:t>must be available by the same electronic means by which the message was sent or, if not practicable, any </a:t>
            </a:r>
            <a:r>
              <a:rPr lang="en-US" sz="2800" dirty="0">
                <a:latin typeface="Arial" panose="020B0604020202020204" pitchFamily="34" charset="0"/>
              </a:rPr>
              <a:t>other electronic means that will enable the person to indicate the </a:t>
            </a:r>
            <a:r>
              <a:rPr lang="en-US" sz="2800" dirty="0" smtClean="0">
                <a:latin typeface="Arial" panose="020B0604020202020204" pitchFamily="34" charset="0"/>
              </a:rPr>
              <a:t>wish</a:t>
            </a:r>
          </a:p>
          <a:p>
            <a:pPr lvl="2">
              <a:buClr>
                <a:schemeClr val="accent1"/>
              </a:buClr>
              <a:buFont typeface="Wingdings" pitchFamily="2" charset="2"/>
              <a:buChar char="§"/>
            </a:pPr>
            <a:r>
              <a:rPr lang="en-US" sz="2800" dirty="0" smtClean="0">
                <a:latin typeface="Arial" panose="020B0604020202020204" pitchFamily="34" charset="0"/>
              </a:rPr>
              <a:t>specify </a:t>
            </a:r>
            <a:r>
              <a:rPr lang="en-US" sz="2800" dirty="0">
                <a:latin typeface="Arial" panose="020B0604020202020204" pitchFamily="34" charset="0"/>
              </a:rPr>
              <a:t>an electronic address, or link to a page on the World Wide Web </a:t>
            </a:r>
            <a:r>
              <a:rPr lang="en-US" sz="2800" dirty="0" smtClean="0">
                <a:latin typeface="Arial" panose="020B0604020202020204" pitchFamily="34" charset="0"/>
              </a:rPr>
              <a:t>(which is valid for at least 60 days) that </a:t>
            </a:r>
            <a:r>
              <a:rPr lang="en-US" sz="2800" dirty="0">
                <a:latin typeface="Arial" panose="020B0604020202020204" pitchFamily="34" charset="0"/>
              </a:rPr>
              <a:t>can be accessed through a web browser, to which the </a:t>
            </a:r>
            <a:r>
              <a:rPr lang="en-US" sz="2800" dirty="0" smtClean="0">
                <a:latin typeface="Arial" panose="020B0604020202020204" pitchFamily="34" charset="0"/>
              </a:rPr>
              <a:t>unsubscribe </a:t>
            </a:r>
            <a:r>
              <a:rPr lang="en-US" sz="2800" dirty="0">
                <a:latin typeface="Arial" panose="020B0604020202020204" pitchFamily="34" charset="0"/>
              </a:rPr>
              <a:t>may be </a:t>
            </a:r>
            <a:r>
              <a:rPr lang="en-US" sz="2800" dirty="0" smtClean="0">
                <a:latin typeface="Arial" panose="020B0604020202020204" pitchFamily="34" charset="0"/>
              </a:rPr>
              <a:t>sent</a:t>
            </a:r>
          </a:p>
          <a:p>
            <a:pPr lvl="2">
              <a:buClr>
                <a:schemeClr val="accent1"/>
              </a:buClr>
              <a:buFont typeface="Wingdings" pitchFamily="2" charset="2"/>
              <a:buChar char="§"/>
            </a:pPr>
            <a:r>
              <a:rPr lang="en-US" sz="2800" dirty="0" smtClean="0">
                <a:latin typeface="Arial" panose="020B0604020202020204" pitchFamily="34" charset="0"/>
              </a:rPr>
              <a:t>10 </a:t>
            </a:r>
            <a:r>
              <a:rPr lang="en-US" sz="2800" dirty="0">
                <a:latin typeface="Arial" panose="020B0604020202020204" pitchFamily="34" charset="0"/>
              </a:rPr>
              <a:t>days to give effect to an unsubscribe</a:t>
            </a:r>
          </a:p>
          <a:p>
            <a:pPr lvl="2"/>
            <a:endParaRPr lang="en-US" sz="2700" dirty="0" smtClean="0">
              <a:latin typeface="Arial" panose="020B0604020202020204" pitchFamily="34" charset="0"/>
            </a:endParaRPr>
          </a:p>
          <a:p>
            <a:pPr lvl="3"/>
            <a:endParaRPr lang="en-US" sz="2000" dirty="0"/>
          </a:p>
          <a:p>
            <a:pPr lvl="1"/>
            <a:endParaRPr lang="en-US" sz="1800" dirty="0" smtClean="0"/>
          </a:p>
          <a:p>
            <a:pPr lvl="2"/>
            <a:endParaRPr lang="en-US" sz="2200" dirty="0" smtClean="0"/>
          </a:p>
          <a:p>
            <a:pPr marL="914400" lvl="3" indent="0">
              <a:buNone/>
            </a:pPr>
            <a:endParaRPr lang="en-US" sz="2000" dirty="0"/>
          </a:p>
          <a:p>
            <a:pPr marL="649224" lvl="3" indent="-256032">
              <a:spcBef>
                <a:spcPts val="400"/>
              </a:spcBef>
              <a:buClr>
                <a:schemeClr val="accent1"/>
              </a:buClr>
              <a:buSzPct val="68000"/>
              <a:buFont typeface="Wingdings 3"/>
              <a:buChar char=""/>
            </a:pPr>
            <a:endParaRPr lang="en-US" dirty="0"/>
          </a:p>
          <a:p>
            <a:pPr marL="393192" lvl="3" indent="0">
              <a:spcBef>
                <a:spcPts val="400"/>
              </a:spcBef>
              <a:buClr>
                <a:schemeClr val="accent1"/>
              </a:buClr>
              <a:buSzPct val="68000"/>
              <a:buNone/>
            </a:pPr>
            <a:endParaRPr lang="en-US"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47</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1962552372"/>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20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2000"/>
                                        <p:tgtEl>
                                          <p:spTgt spid="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pPr lvl="1">
              <a:buFont typeface="Wingdings" pitchFamily="2" charset="2"/>
              <a:buChar char="Ø"/>
            </a:pPr>
            <a:r>
              <a:rPr lang="en-US" sz="2400" dirty="0" smtClean="0">
                <a:latin typeface="Arial" panose="020B0604020202020204" pitchFamily="34" charset="0"/>
              </a:rPr>
              <a:t>The unsubscribe mechanism need not be all or nothing; can have different choices available</a:t>
            </a:r>
          </a:p>
          <a:p>
            <a:pPr lvl="1">
              <a:buFont typeface="Wingdings" pitchFamily="2" charset="2"/>
              <a:buChar char="Ø"/>
            </a:pPr>
            <a:endParaRPr lang="en-US" sz="2400" dirty="0" smtClean="0">
              <a:latin typeface="Arial" panose="020B0604020202020204" pitchFamily="34" charset="0"/>
            </a:endParaRPr>
          </a:p>
          <a:p>
            <a:pPr lvl="3">
              <a:buClr>
                <a:schemeClr val="accent1"/>
              </a:buClr>
              <a:buFont typeface="Wingdings" pitchFamily="2" charset="2"/>
              <a:buChar char="§"/>
            </a:pPr>
            <a:r>
              <a:rPr lang="en-US" sz="2400" dirty="0" smtClean="0">
                <a:latin typeface="Arial" panose="020B0604020202020204" pitchFamily="34" charset="0"/>
              </a:rPr>
              <a:t>e.g., client who signed a mortgage for 5 years might not want to hear about short term products from which they cannot benefit but might want to hear about other products and services; consider a tiered opting in</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48</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4146811307"/>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57200"/>
            <a:ext cx="8229600" cy="5550091"/>
          </a:xfrm>
        </p:spPr>
        <p:txBody>
          <a:bodyPr>
            <a:normAutofit/>
          </a:bodyPr>
          <a:lstStyle/>
          <a:p>
            <a:pPr>
              <a:buFont typeface="Wingdings" pitchFamily="2" charset="2"/>
              <a:buChar char="Ø"/>
            </a:pPr>
            <a:r>
              <a:rPr lang="en-US" sz="2400" dirty="0" smtClean="0">
                <a:latin typeface="Arial" panose="020B0604020202020204" pitchFamily="34" charset="0"/>
              </a:rPr>
              <a:t>Information and Unsubscribe Must Be Clear and Prominent</a:t>
            </a:r>
          </a:p>
          <a:p>
            <a:pPr lvl="1">
              <a:buNone/>
            </a:pPr>
            <a:endParaRPr lang="en-US" sz="2400" dirty="0" smtClean="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the </a:t>
            </a:r>
            <a:r>
              <a:rPr lang="en-US" sz="2400" dirty="0">
                <a:latin typeface="Arial" panose="020B0604020202020204" pitchFamily="34" charset="0"/>
              </a:rPr>
              <a:t>information </a:t>
            </a:r>
            <a:r>
              <a:rPr lang="en-US" sz="2400" dirty="0" smtClean="0">
                <a:latin typeface="Arial" panose="020B0604020202020204" pitchFamily="34" charset="0"/>
              </a:rPr>
              <a:t>and </a:t>
            </a:r>
            <a:r>
              <a:rPr lang="en-US" sz="2400" dirty="0">
                <a:latin typeface="Arial" panose="020B0604020202020204" pitchFamily="34" charset="0"/>
              </a:rPr>
              <a:t>the unsubscribe mechanism </a:t>
            </a:r>
            <a:r>
              <a:rPr lang="en-US" sz="2400" dirty="0" smtClean="0">
                <a:latin typeface="Arial" panose="020B0604020202020204" pitchFamily="34" charset="0"/>
              </a:rPr>
              <a:t>must </a:t>
            </a:r>
            <a:r>
              <a:rPr lang="en-US" sz="2400" dirty="0">
                <a:latin typeface="Arial" panose="020B0604020202020204" pitchFamily="34" charset="0"/>
              </a:rPr>
              <a:t>be set out clearly and </a:t>
            </a:r>
            <a:r>
              <a:rPr lang="en-US" sz="2400" dirty="0" smtClean="0">
                <a:latin typeface="Arial" panose="020B0604020202020204" pitchFamily="34" charset="0"/>
              </a:rPr>
              <a:t>prominently</a:t>
            </a:r>
            <a:endParaRPr lang="en-US" sz="2400" dirty="0">
              <a:latin typeface="Arial" panose="020B0604020202020204" pitchFamily="34" charset="0"/>
            </a:endParaRPr>
          </a:p>
          <a:p>
            <a:pPr lvl="1">
              <a:buFont typeface="Wingdings" pitchFamily="2" charset="2"/>
              <a:buChar char="§"/>
            </a:pPr>
            <a:endParaRPr lang="en-US" sz="2400" dirty="0" smtClean="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if </a:t>
            </a:r>
            <a:r>
              <a:rPr lang="en-US" sz="2400" dirty="0">
                <a:latin typeface="Arial" panose="020B0604020202020204" pitchFamily="34" charset="0"/>
              </a:rPr>
              <a:t>it is not practicable to include the information and the unsubscribe mechanism in a commercial electronic message, that information may be posted on a page on the World Wide Web that is readily accessible by the person to whom the message is sent at no cost to them by means of a link that is clearly and prominently set out in the </a:t>
            </a:r>
            <a:r>
              <a:rPr lang="en-US" sz="2400" dirty="0" smtClean="0">
                <a:latin typeface="Arial" panose="020B0604020202020204" pitchFamily="34" charset="0"/>
              </a:rPr>
              <a:t>message</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49</a:t>
            </a:fld>
            <a:endParaRPr lang="en-CA" dirty="0"/>
          </a:p>
        </p:txBody>
      </p:sp>
    </p:spTree>
    <p:extLst>
      <p:ext uri="{BB962C8B-B14F-4D97-AF65-F5344CB8AC3E}">
        <p14:creationId xmlns:p14="http://schemas.microsoft.com/office/powerpoint/2010/main" xmlns="" val="784918913"/>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685801"/>
            <a:ext cx="8229600" cy="5321492"/>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r>
              <a:rPr lang="en-US" sz="4800" b="1" dirty="0" smtClean="0">
                <a:solidFill>
                  <a:schemeClr val="tx1"/>
                </a:solidFill>
                <a:latin typeface="Arial" panose="020B0604020202020204" pitchFamily="34" charset="0"/>
              </a:rPr>
              <a:t>Background</a:t>
            </a:r>
            <a:endParaRPr lang="en-US" sz="4800" b="1" i="1" dirty="0" smtClean="0">
              <a:solidFill>
                <a:schemeClr val="tx1"/>
              </a:solidFill>
              <a:latin typeface="Arial" panose="020B0604020202020204" pitchFamily="34" charset="0"/>
            </a:endParaRPr>
          </a:p>
          <a:p>
            <a:pPr marL="109728" algn="ctr"/>
            <a:endParaRPr lang="en-US" sz="4000" b="1" i="1" dirty="0">
              <a:solidFill>
                <a:srgbClr val="F1800F"/>
              </a:solidFill>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5</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191000" y="2971800"/>
            <a:ext cx="1130300" cy="1621735"/>
          </a:xfrm>
          <a:prstGeom prst="rect">
            <a:avLst/>
          </a:prstGeom>
          <a:noFill/>
          <a:ln w="12700" cap="flat">
            <a:noFill/>
            <a:miter lim="800000"/>
            <a:headEnd/>
            <a:tailEnd/>
          </a:ln>
        </p:spPr>
      </p:pic>
    </p:spTree>
    <p:extLst>
      <p:ext uri="{BB962C8B-B14F-4D97-AF65-F5344CB8AC3E}">
        <p14:creationId xmlns:p14="http://schemas.microsoft.com/office/powerpoint/2010/main" xmlns="" val="2454840752"/>
      </p:ext>
    </p:extLst>
  </p:cSld>
  <p:clrMapOvr>
    <a:masterClrMapping/>
  </p:clrMapOvr>
  <p:transition spd="slow">
    <p:zo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533401"/>
            <a:ext cx="8229600" cy="5473892"/>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endParaRPr lang="en-US" sz="4000" b="1" dirty="0" smtClean="0">
              <a:solidFill>
                <a:srgbClr val="040DBC"/>
              </a:solidFill>
              <a:latin typeface="Arial" panose="020B0604020202020204" pitchFamily="34" charset="0"/>
            </a:endParaRPr>
          </a:p>
          <a:p>
            <a:pPr marL="109728" algn="ctr"/>
            <a:r>
              <a:rPr lang="en-US" sz="4800" b="1" dirty="0" smtClean="0">
                <a:solidFill>
                  <a:schemeClr val="tx1"/>
                </a:solidFill>
                <a:latin typeface="Arial" panose="020B0604020202020204" pitchFamily="34" charset="0"/>
              </a:rPr>
              <a:t>Who Can Be Held Responsible?</a:t>
            </a:r>
            <a:endParaRPr lang="en-US" sz="4800" b="1" i="1" dirty="0">
              <a:solidFill>
                <a:schemeClr val="tx1"/>
              </a:solidFill>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50</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114800" y="3101010"/>
            <a:ext cx="1143000" cy="1639956"/>
          </a:xfrm>
          <a:prstGeom prst="rect">
            <a:avLst/>
          </a:prstGeom>
          <a:noFill/>
          <a:ln w="12700" cap="flat">
            <a:noFill/>
            <a:miter lim="800000"/>
            <a:headEnd/>
            <a:tailEnd/>
          </a:ln>
        </p:spPr>
      </p:pic>
    </p:spTree>
    <p:extLst>
      <p:ext uri="{BB962C8B-B14F-4D97-AF65-F5344CB8AC3E}">
        <p14:creationId xmlns:p14="http://schemas.microsoft.com/office/powerpoint/2010/main" xmlns="" val="911761150"/>
      </p:ext>
    </p:extLst>
  </p:cSld>
  <p:clrMapOvr>
    <a:masterClrMapping/>
  </p:clrMapOvr>
  <p:transition spd="slow">
    <p:zoom/>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381000"/>
            <a:ext cx="8229600" cy="5626291"/>
          </a:xfrm>
        </p:spPr>
        <p:txBody>
          <a:bodyPr>
            <a:noAutofit/>
          </a:bodyPr>
          <a:lstStyle/>
          <a:p>
            <a:pPr lvl="1">
              <a:buFont typeface="Wingdings" pitchFamily="2" charset="2"/>
              <a:buChar char="Ø"/>
            </a:pPr>
            <a:r>
              <a:rPr lang="en-US" sz="2400" dirty="0" smtClean="0">
                <a:latin typeface="Arial" panose="020B0604020202020204" pitchFamily="34" charset="0"/>
              </a:rPr>
              <a:t>Who Can Be Found to Have Contravened CASL</a:t>
            </a:r>
          </a:p>
          <a:p>
            <a:pPr lvl="1">
              <a:buFont typeface="Wingdings" pitchFamily="2" charset="2"/>
              <a:buChar char="§"/>
            </a:pPr>
            <a:endParaRPr lang="en-US" sz="2400" dirty="0" smtClean="0">
              <a:latin typeface="Arial" panose="020B0604020202020204" pitchFamily="34" charset="0"/>
            </a:endParaRPr>
          </a:p>
          <a:p>
            <a:pPr lvl="2">
              <a:buClr>
                <a:schemeClr val="accent1"/>
              </a:buClr>
              <a:buFont typeface="Wingdings" pitchFamily="2" charset="2"/>
              <a:buChar char="§"/>
            </a:pPr>
            <a:r>
              <a:rPr lang="en-US" sz="2400" dirty="0" smtClean="0">
                <a:latin typeface="Arial" panose="020B0604020202020204" pitchFamily="34" charset="0"/>
              </a:rPr>
              <a:t>a person who uses a computer system in Canada to send or receive a non-compliant CEM</a:t>
            </a:r>
          </a:p>
          <a:p>
            <a:pPr lvl="2">
              <a:buClr>
                <a:schemeClr val="accent1"/>
              </a:buClr>
              <a:buFont typeface="Wingdings" pitchFamily="2" charset="2"/>
              <a:buChar char="§"/>
            </a:pPr>
            <a:r>
              <a:rPr lang="en-US" sz="2400" dirty="0" smtClean="0">
                <a:latin typeface="Arial" panose="020B0604020202020204" pitchFamily="34" charset="0"/>
              </a:rPr>
              <a:t>a person who aids, induces, procures or causes to be procured someone to send a non-complying CEM</a:t>
            </a:r>
          </a:p>
          <a:p>
            <a:pPr lvl="2">
              <a:buClr>
                <a:schemeClr val="accent1"/>
              </a:buClr>
              <a:buFont typeface="Wingdings" pitchFamily="2" charset="2"/>
              <a:buChar char="§"/>
            </a:pPr>
            <a:r>
              <a:rPr lang="en-US" sz="2400" dirty="0" smtClean="0">
                <a:latin typeface="Arial" panose="020B0604020202020204" pitchFamily="34" charset="0"/>
              </a:rPr>
              <a:t>an </a:t>
            </a:r>
            <a:r>
              <a:rPr lang="en-US" sz="2400" dirty="0">
                <a:latin typeface="Arial" panose="020B0604020202020204" pitchFamily="34" charset="0"/>
              </a:rPr>
              <a:t>officer, director, agent or mandatory of a corporation that commits a violation is liable </a:t>
            </a:r>
            <a:r>
              <a:rPr lang="en-US" sz="2400" dirty="0" smtClean="0">
                <a:latin typeface="Arial" panose="020B0604020202020204" pitchFamily="34" charset="0"/>
              </a:rPr>
              <a:t>if </a:t>
            </a:r>
            <a:r>
              <a:rPr lang="en-US" sz="2400" dirty="0">
                <a:latin typeface="Arial" panose="020B0604020202020204" pitchFamily="34" charset="0"/>
              </a:rPr>
              <a:t>they directed, authorized, assented to, acquiesced in or participated in the commission of the violation, whether or not the corporation is proceeded </a:t>
            </a:r>
            <a:r>
              <a:rPr lang="en-US" sz="2400" dirty="0" smtClean="0">
                <a:latin typeface="Arial" panose="020B0604020202020204" pitchFamily="34" charset="0"/>
              </a:rPr>
              <a:t>against</a:t>
            </a:r>
          </a:p>
          <a:p>
            <a:pPr lvl="2">
              <a:buClr>
                <a:schemeClr val="accent1"/>
              </a:buClr>
              <a:buFont typeface="Wingdings" pitchFamily="2" charset="2"/>
              <a:buChar char="§"/>
            </a:pPr>
            <a:r>
              <a:rPr lang="en-US" sz="2400" dirty="0">
                <a:latin typeface="Arial" panose="020B0604020202020204" pitchFamily="34" charset="0"/>
              </a:rPr>
              <a:t>an employer, agent or mandatory of an employee who sends a CEM acting within their scope of </a:t>
            </a:r>
            <a:r>
              <a:rPr lang="en-US" sz="2400" dirty="0" smtClean="0">
                <a:latin typeface="Arial" panose="020B0604020202020204" pitchFamily="34" charset="0"/>
              </a:rPr>
              <a:t>employment</a:t>
            </a:r>
            <a:endParaRPr lang="en-US" sz="24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51</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1644795292"/>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20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57200"/>
            <a:ext cx="8229600" cy="5550091"/>
          </a:xfrm>
        </p:spPr>
        <p:txBody>
          <a:bodyPr>
            <a:noAutofit/>
          </a:bodyPr>
          <a:lstStyle/>
          <a:p>
            <a:pPr marL="630936" lvl="2" indent="0">
              <a:buClr>
                <a:schemeClr val="accent1"/>
              </a:buClr>
              <a:buFont typeface="Wingdings" pitchFamily="2" charset="2"/>
              <a:buChar char="Ø"/>
            </a:pPr>
            <a:r>
              <a:rPr lang="en-US" sz="2400" dirty="0" smtClean="0">
                <a:latin typeface="Arial" panose="020B0604020202020204" pitchFamily="34" charset="0"/>
              </a:rPr>
              <a:t>Due Diligence Defense</a:t>
            </a:r>
          </a:p>
          <a:p>
            <a:pPr marL="630936" lvl="2" indent="0">
              <a:buNone/>
            </a:pPr>
            <a:endParaRPr lang="en-US" sz="2400" dirty="0" smtClean="0">
              <a:latin typeface="Arial" panose="020B0604020202020204" pitchFamily="34" charset="0"/>
            </a:endParaRPr>
          </a:p>
          <a:p>
            <a:pPr marL="914400" lvl="3" indent="0">
              <a:buClr>
                <a:schemeClr val="accent1"/>
              </a:buClr>
              <a:buFont typeface="Wingdings" pitchFamily="2" charset="2"/>
              <a:buChar char="§"/>
            </a:pPr>
            <a:r>
              <a:rPr lang="en-US" sz="2400" dirty="0" smtClean="0">
                <a:latin typeface="Arial" panose="020B0604020202020204" pitchFamily="34" charset="0"/>
              </a:rPr>
              <a:t>no liability if person exercised due diligence to prevent violation</a:t>
            </a:r>
          </a:p>
          <a:p>
            <a:pPr marL="1143000" lvl="4" indent="0">
              <a:buClr>
                <a:schemeClr val="accent1"/>
              </a:buClr>
              <a:buFont typeface="Arial" pitchFamily="34" charset="0"/>
              <a:buChar char="•"/>
            </a:pPr>
            <a:r>
              <a:rPr lang="en-US" sz="2400" dirty="0" smtClean="0">
                <a:latin typeface="Arial" panose="020B0604020202020204" pitchFamily="34" charset="0"/>
              </a:rPr>
              <a:t>perhaps demonstrating policies, procedures and processes (including training of staff) and monitoring consistent with CASL</a:t>
            </a:r>
          </a:p>
          <a:p>
            <a:pPr lvl="3">
              <a:buFontTx/>
              <a:buChar char="-"/>
            </a:pPr>
            <a:endParaRPr lang="en-US" sz="2400" dirty="0">
              <a:latin typeface="Arial" panose="020B0604020202020204" pitchFamily="34" charset="0"/>
            </a:endParaRPr>
          </a:p>
          <a:p>
            <a:pPr marL="649224" lvl="3" indent="-256032">
              <a:spcBef>
                <a:spcPts val="400"/>
              </a:spcBef>
              <a:buClr>
                <a:schemeClr val="accent1"/>
              </a:buClr>
              <a:buSzPct val="68000"/>
              <a:buFont typeface="Wingdings" pitchFamily="2" charset="2"/>
              <a:buChar char="Ø"/>
            </a:pPr>
            <a:r>
              <a:rPr lang="en-US" sz="2400" dirty="0" smtClean="0">
                <a:latin typeface="Arial" panose="020B0604020202020204" pitchFamily="34" charset="0"/>
              </a:rPr>
              <a:t>   Limitation Period</a:t>
            </a:r>
          </a:p>
          <a:p>
            <a:pPr marL="1106424" lvl="5" indent="-256032">
              <a:spcBef>
                <a:spcPts val="400"/>
              </a:spcBef>
              <a:buClr>
                <a:schemeClr val="accent1"/>
              </a:buClr>
              <a:buSzPct val="68000"/>
              <a:buFont typeface="Wingdings" pitchFamily="2" charset="2"/>
              <a:buChar char="§"/>
            </a:pPr>
            <a:r>
              <a:rPr lang="en-US" sz="2400" dirty="0" smtClean="0">
                <a:latin typeface="Arial" panose="020B0604020202020204" pitchFamily="34" charset="0"/>
              </a:rPr>
              <a:t>3 years from when CRTC learns of the subject matters</a:t>
            </a:r>
            <a:endParaRPr lang="en-US" sz="24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52</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4246356479"/>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20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20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33400"/>
            <a:ext cx="8229600" cy="4525963"/>
          </a:xfrm>
        </p:spPr>
        <p:txBody>
          <a:bodyPr>
            <a:normAutofit/>
          </a:bodyPr>
          <a:lstStyle/>
          <a:p>
            <a:pPr marL="393192" lvl="1" indent="0">
              <a:buFont typeface="Wingdings" pitchFamily="2" charset="2"/>
              <a:buChar char="Ø"/>
            </a:pPr>
            <a:r>
              <a:rPr lang="en-US" sz="2400" dirty="0" smtClean="0">
                <a:latin typeface="Arial" panose="020B0604020202020204" pitchFamily="34" charset="0"/>
              </a:rPr>
              <a:t>Proof</a:t>
            </a:r>
          </a:p>
          <a:p>
            <a:pPr marL="393192" lvl="1" indent="0">
              <a:buNone/>
            </a:pPr>
            <a:endParaRPr lang="en-US" sz="2400" dirty="0">
              <a:latin typeface="Arial" panose="020B0604020202020204" pitchFamily="34" charset="0"/>
            </a:endParaRPr>
          </a:p>
          <a:p>
            <a:pPr marL="630936" lvl="2" indent="0">
              <a:buClr>
                <a:schemeClr val="accent1"/>
              </a:buClr>
              <a:buFont typeface="Wingdings" pitchFamily="2" charset="2"/>
              <a:buChar char="§"/>
            </a:pPr>
            <a:r>
              <a:rPr lang="en-US" sz="2400" dirty="0" smtClean="0">
                <a:latin typeface="Arial" panose="020B0604020202020204" pitchFamily="34" charset="0"/>
              </a:rPr>
              <a:t>person claiming consent has to prove consent</a:t>
            </a:r>
          </a:p>
          <a:p>
            <a:pPr marL="630936" lvl="2" indent="0">
              <a:buClr>
                <a:schemeClr val="accent1"/>
              </a:buClr>
              <a:buFont typeface="Wingdings" pitchFamily="2" charset="2"/>
              <a:buChar char="§"/>
            </a:pPr>
            <a:endParaRPr lang="en-US" sz="2400" dirty="0">
              <a:latin typeface="Arial" panose="020B0604020202020204" pitchFamily="34" charset="0"/>
            </a:endParaRPr>
          </a:p>
          <a:p>
            <a:pPr marL="630936" lvl="2" indent="0">
              <a:buClr>
                <a:schemeClr val="accent1"/>
              </a:buClr>
              <a:buFont typeface="Wingdings" pitchFamily="2" charset="2"/>
              <a:buChar char="§"/>
            </a:pPr>
            <a:r>
              <a:rPr lang="en-US" sz="2400" dirty="0" smtClean="0">
                <a:latin typeface="Arial" panose="020B0604020202020204" pitchFamily="34" charset="0"/>
              </a:rPr>
              <a:t>CRTC can require telecommunications service provider to preserve transmission data, provide copies, or prepare and provide document based on the data</a:t>
            </a:r>
            <a:endParaRPr lang="en-US" sz="2400" dirty="0">
              <a:latin typeface="Arial" panose="020B0604020202020204" pitchFamily="34" charset="0"/>
            </a:endParaRPr>
          </a:p>
          <a:p>
            <a:pPr marL="630936" lvl="2" indent="0">
              <a:buClr>
                <a:schemeClr val="accent1"/>
              </a:buClr>
              <a:buFont typeface="Wingdings" pitchFamily="2" charset="2"/>
              <a:buChar char="§"/>
            </a:pPr>
            <a:endParaRPr lang="en-US" sz="2400" dirty="0" smtClean="0">
              <a:latin typeface="Arial" panose="020B0604020202020204" pitchFamily="34" charset="0"/>
            </a:endParaRPr>
          </a:p>
          <a:p>
            <a:pPr marL="630936" lvl="2" indent="0">
              <a:buClr>
                <a:schemeClr val="accent1"/>
              </a:buClr>
              <a:buFont typeface="Wingdings" pitchFamily="2" charset="2"/>
              <a:buChar char="§"/>
            </a:pPr>
            <a:r>
              <a:rPr lang="en-US" sz="2400" dirty="0" smtClean="0">
                <a:latin typeface="Arial" panose="020B0604020202020204" pitchFamily="34" charset="0"/>
              </a:rPr>
              <a:t>CASL provides for preservation demands, notices </a:t>
            </a:r>
            <a:r>
              <a:rPr lang="en-US" sz="2400" dirty="0">
                <a:latin typeface="Arial" panose="020B0604020202020204" pitchFamily="34" charset="0"/>
              </a:rPr>
              <a:t>to produce/prepare </a:t>
            </a:r>
            <a:r>
              <a:rPr lang="en-US" sz="2400" dirty="0" smtClean="0">
                <a:latin typeface="Arial" panose="020B0604020202020204" pitchFamily="34" charset="0"/>
              </a:rPr>
              <a:t>documents, and warrants (</a:t>
            </a:r>
            <a:r>
              <a:rPr lang="en-US" sz="2400" dirty="0">
                <a:latin typeface="Arial" panose="020B0604020202020204" pitchFamily="34" charset="0"/>
              </a:rPr>
              <a:t>search and s</a:t>
            </a:r>
            <a:r>
              <a:rPr lang="en-US" sz="2400" dirty="0" smtClean="0">
                <a:latin typeface="Arial" panose="020B0604020202020204" pitchFamily="34" charset="0"/>
              </a:rPr>
              <a:t>eizure)</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53</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2522836600"/>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990601"/>
            <a:ext cx="8229600" cy="5016692"/>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endParaRPr lang="en-US" sz="4000" b="1" dirty="0" smtClean="0">
              <a:solidFill>
                <a:srgbClr val="040DBC"/>
              </a:solidFill>
              <a:latin typeface="Arial" panose="020B0604020202020204" pitchFamily="34" charset="0"/>
            </a:endParaRPr>
          </a:p>
          <a:p>
            <a:pPr marL="109728" algn="ctr"/>
            <a:r>
              <a:rPr lang="en-US" sz="4800" b="1" dirty="0" smtClean="0">
                <a:solidFill>
                  <a:schemeClr val="tx1"/>
                </a:solidFill>
                <a:latin typeface="Arial" panose="020B0604020202020204" pitchFamily="34" charset="0"/>
              </a:rPr>
              <a:t>Possible Consequences</a:t>
            </a:r>
            <a:endParaRPr lang="en-US" sz="4800" b="1" i="1" dirty="0">
              <a:solidFill>
                <a:schemeClr val="tx1"/>
              </a:solidFill>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54</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343400" y="3429000"/>
            <a:ext cx="990600" cy="1421295"/>
          </a:xfrm>
          <a:prstGeom prst="rect">
            <a:avLst/>
          </a:prstGeom>
          <a:noFill/>
          <a:ln w="12700" cap="flat">
            <a:noFill/>
            <a:miter lim="800000"/>
            <a:headEnd/>
            <a:tailEnd/>
          </a:ln>
        </p:spPr>
      </p:pic>
    </p:spTree>
    <p:extLst>
      <p:ext uri="{BB962C8B-B14F-4D97-AF65-F5344CB8AC3E}">
        <p14:creationId xmlns:p14="http://schemas.microsoft.com/office/powerpoint/2010/main" xmlns="" val="911761150"/>
      </p:ext>
    </p:extLst>
  </p:cSld>
  <p:clrMapOvr>
    <a:masterClrMapping/>
  </p:clrMapOvr>
  <p:transition spd="slow">
    <p:zoom/>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85800"/>
            <a:ext cx="8229600" cy="5321491"/>
          </a:xfrm>
        </p:spPr>
        <p:txBody>
          <a:bodyPr>
            <a:normAutofit lnSpcReduction="10000"/>
          </a:bodyPr>
          <a:lstStyle/>
          <a:p>
            <a:pPr lvl="0">
              <a:buFont typeface="Wingdings" pitchFamily="2" charset="2"/>
              <a:buChar char="Ø"/>
            </a:pPr>
            <a:r>
              <a:rPr lang="en-US" sz="2400" dirty="0" smtClean="0">
                <a:latin typeface="Arial" panose="020B0604020202020204" pitchFamily="34" charset="0"/>
              </a:rPr>
              <a:t>Possible Consequences of Contraventions</a:t>
            </a:r>
            <a:endParaRPr lang="en-US" sz="2400" dirty="0">
              <a:latin typeface="Arial" panose="020B0604020202020204" pitchFamily="34" charset="0"/>
            </a:endParaRPr>
          </a:p>
          <a:p>
            <a:pPr lvl="1">
              <a:buFont typeface="Wingdings" pitchFamily="2" charset="2"/>
              <a:buChar char="§"/>
            </a:pPr>
            <a:r>
              <a:rPr lang="en-US" sz="2400" dirty="0">
                <a:latin typeface="Arial" panose="020B0604020202020204" pitchFamily="34" charset="0"/>
              </a:rPr>
              <a:t>injunctions</a:t>
            </a:r>
          </a:p>
          <a:p>
            <a:pPr lvl="1">
              <a:buFont typeface="Wingdings" pitchFamily="2" charset="2"/>
              <a:buChar char="§"/>
            </a:pPr>
            <a:r>
              <a:rPr lang="en-US" sz="2400" dirty="0">
                <a:latin typeface="Arial" panose="020B0604020202020204" pitchFamily="34" charset="0"/>
              </a:rPr>
              <a:t>notice of violation</a:t>
            </a:r>
          </a:p>
          <a:p>
            <a:pPr lvl="1">
              <a:buFont typeface="Wingdings" pitchFamily="2" charset="2"/>
              <a:buChar char="§"/>
            </a:pPr>
            <a:r>
              <a:rPr lang="en-US" sz="2400" dirty="0">
                <a:latin typeface="Arial" panose="020B0604020202020204" pitchFamily="34" charset="0"/>
              </a:rPr>
              <a:t>undertakings (negotiated settlement)</a:t>
            </a:r>
          </a:p>
          <a:p>
            <a:pPr lvl="1">
              <a:buFont typeface="Wingdings" pitchFamily="2" charset="2"/>
              <a:buChar char="§"/>
            </a:pPr>
            <a:r>
              <a:rPr lang="en-US" sz="2400" dirty="0">
                <a:latin typeface="Arial" panose="020B0604020202020204" pitchFamily="34" charset="0"/>
              </a:rPr>
              <a:t>restraining order</a:t>
            </a:r>
          </a:p>
          <a:p>
            <a:pPr lvl="1">
              <a:buFont typeface="Wingdings" pitchFamily="2" charset="2"/>
              <a:buChar char="§"/>
            </a:pPr>
            <a:r>
              <a:rPr lang="en-US" sz="2400" dirty="0" smtClean="0">
                <a:latin typeface="Arial" panose="020B0604020202020204" pitchFamily="34" charset="0"/>
              </a:rPr>
              <a:t>administrative </a:t>
            </a:r>
            <a:r>
              <a:rPr lang="en-US" sz="2400" dirty="0">
                <a:latin typeface="Arial" panose="020B0604020202020204" pitchFamily="34" charset="0"/>
              </a:rPr>
              <a:t>monetary </a:t>
            </a:r>
            <a:r>
              <a:rPr lang="en-US" sz="2400" dirty="0" smtClean="0">
                <a:latin typeface="Arial" panose="020B0604020202020204" pitchFamily="34" charset="0"/>
              </a:rPr>
              <a:t>penalty</a:t>
            </a:r>
          </a:p>
          <a:p>
            <a:pPr lvl="3">
              <a:buClr>
                <a:schemeClr val="accent1"/>
              </a:buClr>
              <a:buFont typeface="Arial" pitchFamily="34" charset="0"/>
              <a:buChar char="•"/>
            </a:pPr>
            <a:r>
              <a:rPr lang="en-US" sz="2400" dirty="0" smtClean="0">
                <a:latin typeface="Arial" panose="020B0604020202020204" pitchFamily="34" charset="0"/>
              </a:rPr>
              <a:t>up to $</a:t>
            </a:r>
            <a:r>
              <a:rPr lang="en-US" sz="2400" dirty="0">
                <a:latin typeface="Arial" panose="020B0604020202020204" pitchFamily="34" charset="0"/>
              </a:rPr>
              <a:t>1,000,000 </a:t>
            </a:r>
            <a:r>
              <a:rPr lang="en-US" sz="2400" dirty="0" smtClean="0">
                <a:latin typeface="Arial" panose="020B0604020202020204" pitchFamily="34" charset="0"/>
              </a:rPr>
              <a:t>for individuals and $10,000,000 </a:t>
            </a:r>
            <a:r>
              <a:rPr lang="en-US" sz="2400" dirty="0">
                <a:latin typeface="Arial" panose="020B0604020202020204" pitchFamily="34" charset="0"/>
              </a:rPr>
              <a:t>in the case of </a:t>
            </a:r>
            <a:r>
              <a:rPr lang="en-US" sz="2400" dirty="0" smtClean="0">
                <a:latin typeface="Arial" panose="020B0604020202020204" pitchFamily="34" charset="0"/>
              </a:rPr>
              <a:t>other entities</a:t>
            </a:r>
          </a:p>
          <a:p>
            <a:pPr lvl="1">
              <a:buFont typeface="Wingdings" pitchFamily="2" charset="2"/>
              <a:buChar char="§"/>
            </a:pPr>
            <a:r>
              <a:rPr lang="en-US" sz="2400" dirty="0" smtClean="0">
                <a:latin typeface="Arial" panose="020B0604020202020204" pitchFamily="34" charset="0"/>
              </a:rPr>
              <a:t>private law suits as of July 1, 2017 (ripe for class actions)</a:t>
            </a:r>
          </a:p>
          <a:p>
            <a:pPr lvl="3">
              <a:buClr>
                <a:schemeClr val="accent1"/>
              </a:buClr>
              <a:buFont typeface="Arial" pitchFamily="34" charset="0"/>
              <a:buChar char="•"/>
            </a:pPr>
            <a:r>
              <a:rPr lang="en-US" sz="2400" dirty="0" smtClean="0">
                <a:latin typeface="Arial" panose="020B0604020202020204" pitchFamily="34" charset="0"/>
              </a:rPr>
              <a:t>compensation </a:t>
            </a:r>
            <a:r>
              <a:rPr lang="en-US" sz="2400" dirty="0">
                <a:latin typeface="Arial" panose="020B0604020202020204" pitchFamily="34" charset="0"/>
              </a:rPr>
              <a:t>– actual loss or damage suffered or expense </a:t>
            </a:r>
            <a:r>
              <a:rPr lang="en-US" sz="2400" dirty="0" smtClean="0">
                <a:latin typeface="Arial" panose="020B0604020202020204" pitchFamily="34" charset="0"/>
              </a:rPr>
              <a:t>incurred plus statutory damages of $200 per contravention up to $1,000,000</a:t>
            </a:r>
          </a:p>
          <a:p>
            <a:pPr lvl="3">
              <a:buClr>
                <a:schemeClr val="accent1"/>
              </a:buClr>
              <a:buFont typeface="Arial" pitchFamily="34" charset="0"/>
              <a:buChar char="•"/>
            </a:pPr>
            <a:r>
              <a:rPr lang="en-US" sz="2400" dirty="0" smtClean="0">
                <a:latin typeface="Arial" panose="020B0604020202020204" pitchFamily="34" charset="0"/>
              </a:rPr>
              <a:t>3 </a:t>
            </a:r>
            <a:r>
              <a:rPr lang="en-US" sz="2400" dirty="0">
                <a:latin typeface="Arial" panose="020B0604020202020204" pitchFamily="34" charset="0"/>
              </a:rPr>
              <a:t>year limitation </a:t>
            </a:r>
            <a:r>
              <a:rPr lang="en-US" sz="2400" dirty="0" smtClean="0">
                <a:latin typeface="Arial" panose="020B0604020202020204" pitchFamily="34" charset="0"/>
              </a:rPr>
              <a:t>period</a:t>
            </a:r>
            <a:endParaRPr lang="en-US"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55</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1414377304"/>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2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20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20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20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20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fade">
                                      <p:cBhvr>
                                        <p:cTn id="37" dur="20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fade">
                                      <p:cBhvr>
                                        <p:cTn id="42" dur="20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fade">
                                      <p:cBhvr>
                                        <p:cTn id="47" dur="20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914401"/>
            <a:ext cx="8229600" cy="5092892"/>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endParaRPr lang="en-US" sz="4000" b="1" dirty="0" smtClean="0">
              <a:solidFill>
                <a:srgbClr val="040DBC"/>
              </a:solidFill>
              <a:latin typeface="Arial" panose="020B0604020202020204" pitchFamily="34" charset="0"/>
            </a:endParaRPr>
          </a:p>
          <a:p>
            <a:pPr marL="109728" algn="ctr"/>
            <a:r>
              <a:rPr lang="en-US" sz="4800" b="1" dirty="0" smtClean="0">
                <a:solidFill>
                  <a:schemeClr val="tx1"/>
                </a:solidFill>
                <a:latin typeface="Arial" panose="020B0604020202020204" pitchFamily="34" charset="0"/>
              </a:rPr>
              <a:t>SPAM Reporting Centre</a:t>
            </a:r>
            <a:endParaRPr lang="en-US" sz="4800" b="1" i="1" dirty="0">
              <a:solidFill>
                <a:schemeClr val="tx1"/>
              </a:solidFill>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56</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234218" y="3218597"/>
            <a:ext cx="1143000" cy="1639956"/>
          </a:xfrm>
          <a:prstGeom prst="rect">
            <a:avLst/>
          </a:prstGeom>
          <a:noFill/>
          <a:ln w="12700" cap="flat">
            <a:noFill/>
            <a:miter lim="800000"/>
            <a:headEnd/>
            <a:tailEnd/>
          </a:ln>
        </p:spPr>
      </p:pic>
    </p:spTree>
    <p:extLst>
      <p:ext uri="{BB962C8B-B14F-4D97-AF65-F5344CB8AC3E}">
        <p14:creationId xmlns:p14="http://schemas.microsoft.com/office/powerpoint/2010/main" xmlns="" val="911761150"/>
      </p:ext>
    </p:extLst>
  </p:cSld>
  <p:clrMapOvr>
    <a:masterClrMapping/>
  </p:clrMapOvr>
  <p:transition spd="slow">
    <p:zoom/>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838200"/>
            <a:ext cx="8229600" cy="4525963"/>
          </a:xfrm>
        </p:spPr>
        <p:txBody>
          <a:bodyPr>
            <a:normAutofit/>
          </a:bodyPr>
          <a:lstStyle/>
          <a:p>
            <a:pPr marL="630936" lvl="2" indent="0">
              <a:buClr>
                <a:schemeClr val="accent1"/>
              </a:buClr>
              <a:buFont typeface="Wingdings" pitchFamily="2" charset="2"/>
              <a:buChar char="Ø"/>
            </a:pPr>
            <a:r>
              <a:rPr lang="en-US" sz="2400" dirty="0" smtClean="0">
                <a:latin typeface="Arial" panose="020B0604020202020204" pitchFamily="34" charset="0"/>
              </a:rPr>
              <a:t>Spam Reporting Centre</a:t>
            </a:r>
          </a:p>
          <a:p>
            <a:pPr marL="914400" lvl="3" indent="0">
              <a:buNone/>
            </a:pPr>
            <a:endParaRPr lang="en-US" sz="2400" dirty="0">
              <a:latin typeface="Arial" panose="020B0604020202020204" pitchFamily="34" charset="0"/>
            </a:endParaRPr>
          </a:p>
          <a:p>
            <a:pPr marL="914400" lvl="3" indent="0">
              <a:buClr>
                <a:schemeClr val="accent1"/>
              </a:buClr>
              <a:buFont typeface="Wingdings" pitchFamily="2" charset="2"/>
              <a:buChar char="§"/>
            </a:pPr>
            <a:r>
              <a:rPr lang="en-US" sz="2400" dirty="0" smtClean="0">
                <a:latin typeface="Arial" panose="020B0604020202020204" pitchFamily="34" charset="0"/>
              </a:rPr>
              <a:t> after July 1, 2014, can report following to the Spam Reporting Centre via fightspam.gc.ca </a:t>
            </a:r>
          </a:p>
          <a:p>
            <a:pPr marL="914400" lvl="3" indent="0">
              <a:buNone/>
            </a:pPr>
            <a:endParaRPr lang="en-US" sz="2400" dirty="0" smtClean="0">
              <a:latin typeface="Arial" panose="020B0604020202020204" pitchFamily="34" charset="0"/>
            </a:endParaRPr>
          </a:p>
          <a:p>
            <a:pPr lvl="4">
              <a:buClr>
                <a:schemeClr val="accent1"/>
              </a:buClr>
              <a:buFont typeface="Arial" pitchFamily="34" charset="0"/>
              <a:buChar char="•"/>
            </a:pPr>
            <a:r>
              <a:rPr lang="en-US" sz="2400" dirty="0" smtClean="0">
                <a:latin typeface="Arial" panose="020B0604020202020204" pitchFamily="34" charset="0"/>
              </a:rPr>
              <a:t>commercial </a:t>
            </a:r>
            <a:r>
              <a:rPr lang="en-US" sz="2400" dirty="0">
                <a:latin typeface="Arial" panose="020B0604020202020204" pitchFamily="34" charset="0"/>
              </a:rPr>
              <a:t>electronic messages sent without consent; and/or</a:t>
            </a:r>
          </a:p>
          <a:p>
            <a:pPr lvl="4">
              <a:buClr>
                <a:schemeClr val="accent1"/>
              </a:buClr>
              <a:buFont typeface="Arial" pitchFamily="34" charset="0"/>
              <a:buChar char="•"/>
            </a:pPr>
            <a:r>
              <a:rPr lang="en-US" sz="2400" dirty="0">
                <a:latin typeface="Arial" panose="020B0604020202020204" pitchFamily="34" charset="0"/>
              </a:rPr>
              <a:t>commercial electronic messages with false or misleading </a:t>
            </a:r>
            <a:r>
              <a:rPr lang="en-US" sz="2400" dirty="0" smtClean="0">
                <a:latin typeface="Arial" panose="020B0604020202020204" pitchFamily="34" charset="0"/>
              </a:rPr>
              <a:t>content</a:t>
            </a:r>
            <a:endParaRPr lang="en-US" sz="24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57</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4257043114"/>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914401"/>
            <a:ext cx="8229600" cy="5092892"/>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endParaRPr lang="en-US" sz="4000" b="1" dirty="0" smtClean="0">
              <a:solidFill>
                <a:srgbClr val="040DBC"/>
              </a:solidFill>
              <a:latin typeface="Arial" panose="020B0604020202020204" pitchFamily="34" charset="0"/>
            </a:endParaRPr>
          </a:p>
          <a:p>
            <a:pPr marL="109728" algn="ctr"/>
            <a:r>
              <a:rPr lang="en-US" sz="4800" b="1" dirty="0" smtClean="0">
                <a:solidFill>
                  <a:schemeClr val="tx1"/>
                </a:solidFill>
                <a:latin typeface="Arial" panose="020B0604020202020204" pitchFamily="34" charset="0"/>
              </a:rPr>
              <a:t>Suggestions</a:t>
            </a:r>
            <a:endParaRPr lang="en-US" sz="4800" b="1" i="1" dirty="0">
              <a:solidFill>
                <a:schemeClr val="tx1"/>
              </a:solidFill>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58</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234218" y="3218597"/>
            <a:ext cx="1143000" cy="1639956"/>
          </a:xfrm>
          <a:prstGeom prst="rect">
            <a:avLst/>
          </a:prstGeom>
          <a:noFill/>
          <a:ln w="12700" cap="flat">
            <a:noFill/>
            <a:miter lim="800000"/>
            <a:headEnd/>
            <a:tailEnd/>
          </a:ln>
        </p:spPr>
      </p:pic>
    </p:spTree>
    <p:extLst>
      <p:ext uri="{BB962C8B-B14F-4D97-AF65-F5344CB8AC3E}">
        <p14:creationId xmlns:p14="http://schemas.microsoft.com/office/powerpoint/2010/main" xmlns="" val="911761150"/>
      </p:ext>
    </p:extLst>
  </p:cSld>
  <p:clrMapOvr>
    <a:masterClrMapping/>
  </p:clrMapOvr>
  <p:transition spd="slow">
    <p:zoom/>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62000"/>
            <a:ext cx="8229600" cy="4525963"/>
          </a:xfrm>
        </p:spPr>
        <p:txBody>
          <a:bodyPr>
            <a:normAutofit/>
          </a:bodyPr>
          <a:lstStyle/>
          <a:p>
            <a:pPr>
              <a:buFont typeface="Wingdings" pitchFamily="2" charset="2"/>
              <a:buChar char="Ø"/>
            </a:pPr>
            <a:r>
              <a:rPr lang="en-US" sz="2400" dirty="0" smtClean="0">
                <a:latin typeface="Arial" panose="020B0604020202020204" pitchFamily="34" charset="0"/>
              </a:rPr>
              <a:t>Blanket Suggestion</a:t>
            </a:r>
          </a:p>
          <a:p>
            <a:endParaRPr lang="en-US" sz="2400" dirty="0" smtClean="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get written consent whenever possible</a:t>
            </a:r>
          </a:p>
          <a:p>
            <a:pPr>
              <a:buFont typeface="Wingdings" pitchFamily="2" charset="2"/>
              <a:buChar char="§"/>
            </a:pPr>
            <a:endParaRPr lang="en-US" sz="2400" dirty="0" smtClean="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avoid determining whether it is a CEM for which consent is needed</a:t>
            </a:r>
          </a:p>
          <a:p>
            <a:pPr lvl="1">
              <a:buFont typeface="Wingdings" pitchFamily="2" charset="2"/>
              <a:buChar char="§"/>
            </a:pPr>
            <a:endParaRPr lang="en-US" sz="2400" dirty="0" smtClean="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establish filing system for consents</a:t>
            </a:r>
            <a:endParaRPr lang="en-US" sz="24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59</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3613955339"/>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60437"/>
            <a:ext cx="8229600" cy="4525963"/>
          </a:xfrm>
        </p:spPr>
        <p:txBody>
          <a:bodyPr>
            <a:normAutofit/>
          </a:bodyPr>
          <a:lstStyle/>
          <a:p>
            <a:pPr marL="109728" indent="0">
              <a:buFont typeface="Wingdings" pitchFamily="2" charset="2"/>
              <a:buChar char="Ø"/>
            </a:pPr>
            <a:r>
              <a:rPr lang="en-US" sz="2400" dirty="0" smtClean="0">
                <a:latin typeface="Arial" panose="020B0604020202020204" pitchFamily="34" charset="0"/>
              </a:rPr>
              <a:t>Canada has enacted federal law to:</a:t>
            </a:r>
          </a:p>
          <a:p>
            <a:pPr lvl="1"/>
            <a:endParaRPr lang="en-US" sz="2400" dirty="0" smtClean="0">
              <a:latin typeface="Arial" panose="020B0604020202020204" pitchFamily="34" charset="0"/>
            </a:endParaRPr>
          </a:p>
          <a:p>
            <a:pPr lvl="1">
              <a:buFont typeface="Wingdings" pitchFamily="2" charset="2"/>
              <a:buChar char="§"/>
            </a:pPr>
            <a:r>
              <a:rPr lang="en-US" sz="2400" dirty="0">
                <a:latin typeface="Arial" panose="020B0604020202020204" pitchFamily="34" charset="0"/>
              </a:rPr>
              <a:t>protect privacy and security of confidential information</a:t>
            </a:r>
          </a:p>
          <a:p>
            <a:pPr lvl="1">
              <a:buFont typeface="Wingdings" pitchFamily="2" charset="2"/>
              <a:buChar char="§"/>
            </a:pPr>
            <a:endParaRPr lang="en-US" sz="2400" dirty="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reduce the costs associated in dealing with spam</a:t>
            </a:r>
          </a:p>
          <a:p>
            <a:pPr lvl="1">
              <a:buFont typeface="Wingdings" pitchFamily="2" charset="2"/>
              <a:buChar char="§"/>
            </a:pPr>
            <a:endParaRPr lang="en-US" sz="2400" dirty="0" smtClean="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maintain public confidence in using electronic messages to do business</a:t>
            </a:r>
          </a:p>
        </p:txBody>
      </p:sp>
      <p:sp>
        <p:nvSpPr>
          <p:cNvPr id="2" name="Slide Number Placeholder 1"/>
          <p:cNvSpPr>
            <a:spLocks noGrp="1"/>
          </p:cNvSpPr>
          <p:nvPr>
            <p:ph type="sldNum" sz="quarter" idx="12"/>
          </p:nvPr>
        </p:nvSpPr>
        <p:spPr/>
        <p:txBody>
          <a:bodyPr/>
          <a:lstStyle/>
          <a:p>
            <a:fld id="{0077A6B4-676C-432C-A45B-16E6E7F86421}" type="slidenum">
              <a:rPr lang="en-CA" smtClean="0"/>
              <a:pPr/>
              <a:t>6</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29600" y="5546034"/>
            <a:ext cx="914399" cy="1311965"/>
          </a:xfrm>
          <a:prstGeom prst="rect">
            <a:avLst/>
          </a:prstGeom>
          <a:noFill/>
          <a:ln w="12700" cap="flat">
            <a:noFill/>
            <a:miter lim="800000"/>
            <a:headEnd/>
            <a:tailEnd/>
          </a:ln>
        </p:spPr>
      </p:pic>
    </p:spTree>
    <p:extLst>
      <p:ext uri="{BB962C8B-B14F-4D97-AF65-F5344CB8AC3E}">
        <p14:creationId xmlns:p14="http://schemas.microsoft.com/office/powerpoint/2010/main" xmlns="" val="3949891883"/>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31837"/>
            <a:ext cx="8229600" cy="4525963"/>
          </a:xfrm>
        </p:spPr>
        <p:txBody>
          <a:bodyPr>
            <a:noAutofit/>
          </a:bodyPr>
          <a:lstStyle/>
          <a:p>
            <a:pPr lvl="1">
              <a:buFont typeface="Wingdings" pitchFamily="2" charset="2"/>
              <a:buChar char="Ø"/>
            </a:pPr>
            <a:r>
              <a:rPr lang="en-US" sz="2000" dirty="0" smtClean="0">
                <a:latin typeface="Arial" panose="020B0604020202020204" pitchFamily="34" charset="0"/>
              </a:rPr>
              <a:t>Suggestions Regarding Individual Electronic Communications</a:t>
            </a:r>
          </a:p>
          <a:p>
            <a:pPr lvl="1" algn="ctr"/>
            <a:endParaRPr lang="en-US" sz="2000" dirty="0" smtClean="0">
              <a:latin typeface="Arial" panose="020B0604020202020204" pitchFamily="34" charset="0"/>
            </a:endParaRPr>
          </a:p>
          <a:p>
            <a:pPr lvl="1">
              <a:buFont typeface="Wingdings" pitchFamily="2" charset="2"/>
              <a:buChar char="q"/>
            </a:pPr>
            <a:r>
              <a:rPr lang="en-US" sz="2000" dirty="0" smtClean="0">
                <a:latin typeface="Arial" panose="020B0604020202020204" pitchFamily="34" charset="0"/>
              </a:rPr>
              <a:t>Is the message a CEM?</a:t>
            </a:r>
          </a:p>
          <a:p>
            <a:pPr lvl="1">
              <a:buFont typeface="Wingdings" pitchFamily="2" charset="2"/>
              <a:buChar char="q"/>
            </a:pPr>
            <a:r>
              <a:rPr lang="en-US" sz="2000" dirty="0" smtClean="0">
                <a:latin typeface="Arial" panose="020B0604020202020204" pitchFamily="34" charset="0"/>
              </a:rPr>
              <a:t>Is the message either excluded from CASL or exempt from complying with CASL?</a:t>
            </a:r>
          </a:p>
          <a:p>
            <a:pPr lvl="1">
              <a:buFont typeface="Wingdings" pitchFamily="2" charset="2"/>
              <a:buChar char="q"/>
            </a:pPr>
            <a:r>
              <a:rPr lang="en-US" sz="2000" dirty="0" smtClean="0">
                <a:latin typeface="Arial" panose="020B0604020202020204" pitchFamily="34" charset="0"/>
              </a:rPr>
              <a:t>Do I have express consent?</a:t>
            </a:r>
          </a:p>
          <a:p>
            <a:pPr lvl="1">
              <a:buFont typeface="Wingdings" pitchFamily="2" charset="2"/>
              <a:buChar char="q"/>
            </a:pPr>
            <a:r>
              <a:rPr lang="en-US" sz="2000" dirty="0" smtClean="0">
                <a:latin typeface="Arial" panose="020B0604020202020204" pitchFamily="34" charset="0"/>
              </a:rPr>
              <a:t>Do I have implied consent?</a:t>
            </a:r>
          </a:p>
          <a:p>
            <a:pPr lvl="1">
              <a:buFont typeface="Wingdings" pitchFamily="2" charset="2"/>
              <a:buChar char="q"/>
            </a:pPr>
            <a:r>
              <a:rPr lang="en-US" sz="2000" dirty="0" smtClean="0">
                <a:latin typeface="Arial" panose="020B0604020202020204" pitchFamily="34" charset="0"/>
              </a:rPr>
              <a:t>Have I indicated on the CEM proper identification?</a:t>
            </a:r>
          </a:p>
          <a:p>
            <a:pPr lvl="1">
              <a:buFont typeface="Wingdings" pitchFamily="2" charset="2"/>
              <a:buChar char="q"/>
            </a:pPr>
            <a:r>
              <a:rPr lang="en-US" sz="2000" dirty="0" smtClean="0">
                <a:latin typeface="Arial" panose="020B0604020202020204" pitchFamily="34" charset="0"/>
              </a:rPr>
              <a:t>Have I indicated on the CEM proper contact information?</a:t>
            </a:r>
          </a:p>
          <a:p>
            <a:pPr lvl="1">
              <a:buFont typeface="Wingdings" pitchFamily="2" charset="2"/>
              <a:buChar char="q"/>
            </a:pPr>
            <a:r>
              <a:rPr lang="en-US" sz="2000" dirty="0" smtClean="0">
                <a:latin typeface="Arial" panose="020B0604020202020204" pitchFamily="34" charset="0"/>
              </a:rPr>
              <a:t>Have I indicated on the CEM an acceptable unsubscribe mechanism?</a:t>
            </a:r>
          </a:p>
          <a:p>
            <a:pPr lvl="1">
              <a:buFont typeface="Wingdings" pitchFamily="2" charset="2"/>
              <a:buChar char="q"/>
            </a:pPr>
            <a:r>
              <a:rPr lang="en-US" sz="2000" dirty="0" smtClean="0">
                <a:latin typeface="Arial" panose="020B0604020202020204" pitchFamily="34" charset="0"/>
              </a:rPr>
              <a:t>Before I hit the send button, if I am unsure about any of the above would I rather confirm things before sending the CEM and taking the risk of significant consequences?</a:t>
            </a:r>
            <a:endParaRPr lang="en-US" sz="2000" dirty="0"/>
          </a:p>
        </p:txBody>
      </p:sp>
      <p:sp>
        <p:nvSpPr>
          <p:cNvPr id="2" name="Slide Number Placeholder 1"/>
          <p:cNvSpPr>
            <a:spLocks noGrp="1"/>
          </p:cNvSpPr>
          <p:nvPr>
            <p:ph type="sldNum" sz="quarter" idx="12"/>
          </p:nvPr>
        </p:nvSpPr>
        <p:spPr/>
        <p:txBody>
          <a:bodyPr/>
          <a:lstStyle/>
          <a:p>
            <a:fld id="{0077A6B4-676C-432C-A45B-16E6E7F86421}" type="slidenum">
              <a:rPr lang="en-CA" smtClean="0"/>
              <a:pPr/>
              <a:t>60</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3850800735"/>
      </p:ext>
    </p:extLst>
  </p:cSld>
  <p:clrMapOvr>
    <a:masterClrMapping/>
  </p:clrMapOvr>
  <p:transition spd="slow">
    <p:pull dir="rd"/>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6200"/>
            <a:ext cx="8229600" cy="5486400"/>
          </a:xfrm>
        </p:spPr>
        <p:txBody>
          <a:bodyPr>
            <a:noAutofit/>
          </a:bodyPr>
          <a:lstStyle/>
          <a:p>
            <a:pPr>
              <a:buNone/>
            </a:pPr>
            <a:endParaRPr lang="en-US" sz="2400" dirty="0" smtClean="0">
              <a:latin typeface="Arial" panose="020B0604020202020204" pitchFamily="34" charset="0"/>
            </a:endParaRPr>
          </a:p>
          <a:p>
            <a:pPr>
              <a:buFont typeface="Wingdings" pitchFamily="2" charset="2"/>
              <a:buChar char="Ø"/>
            </a:pPr>
            <a:r>
              <a:rPr lang="en-US" sz="2400" dirty="0" smtClean="0">
                <a:latin typeface="Arial" panose="020B0604020202020204" pitchFamily="34" charset="0"/>
              </a:rPr>
              <a:t>Suggestions at Organization Level </a:t>
            </a:r>
          </a:p>
          <a:p>
            <a:endParaRPr lang="en-US" sz="2400" dirty="0">
              <a:latin typeface="Arial" panose="020B0604020202020204" pitchFamily="34" charset="0"/>
            </a:endParaRPr>
          </a:p>
          <a:p>
            <a:pPr lvl="1">
              <a:buFont typeface="Wingdings" panose="05000000000000000000" pitchFamily="2" charset="2"/>
              <a:buChar char="q"/>
            </a:pPr>
            <a:r>
              <a:rPr lang="en-US" sz="2400" dirty="0">
                <a:latin typeface="Arial" panose="020B0604020202020204" pitchFamily="34" charset="0"/>
              </a:rPr>
              <a:t>develop and </a:t>
            </a:r>
            <a:r>
              <a:rPr lang="en-US" sz="2400" dirty="0" smtClean="0">
                <a:latin typeface="Arial" panose="020B0604020202020204" pitchFamily="34" charset="0"/>
              </a:rPr>
              <a:t>require application of </a:t>
            </a:r>
            <a:r>
              <a:rPr lang="en-US" sz="2400" dirty="0">
                <a:latin typeface="Arial" panose="020B0604020202020204" pitchFamily="34" charset="0"/>
              </a:rPr>
              <a:t>an organizational policy and </a:t>
            </a:r>
            <a:r>
              <a:rPr lang="en-US" sz="2400" dirty="0" smtClean="0">
                <a:latin typeface="Arial" panose="020B0604020202020204" pitchFamily="34" charset="0"/>
              </a:rPr>
              <a:t>guidelines (whether sole practitioner or big operation) including CASL requirements</a:t>
            </a:r>
          </a:p>
          <a:p>
            <a:pPr lvl="1">
              <a:buFont typeface="Wingdings" panose="05000000000000000000" pitchFamily="2" charset="2"/>
              <a:buChar char="q"/>
            </a:pPr>
            <a:endParaRPr lang="en-US" sz="2400" dirty="0" smtClean="0">
              <a:latin typeface="Arial" panose="020B0604020202020204" pitchFamily="34" charset="0"/>
            </a:endParaRPr>
          </a:p>
          <a:p>
            <a:pPr lvl="1">
              <a:buFont typeface="Wingdings" panose="05000000000000000000" pitchFamily="2" charset="2"/>
              <a:buChar char="q"/>
            </a:pPr>
            <a:r>
              <a:rPr lang="en-US" sz="2400" dirty="0" smtClean="0">
                <a:latin typeface="Arial" panose="020B0604020202020204" pitchFamily="34" charset="0"/>
              </a:rPr>
              <a:t>create comprehensive list of areas in which CEMs caught by CASL are sent (including emails, texts messaging, instant messaging and social media)</a:t>
            </a:r>
          </a:p>
          <a:p>
            <a:pPr lvl="1">
              <a:buFont typeface="Wingdings" panose="05000000000000000000" pitchFamily="2" charset="2"/>
              <a:buChar char="q"/>
            </a:pPr>
            <a:endParaRPr lang="en-US" sz="2400" dirty="0" smtClean="0">
              <a:latin typeface="Arial" panose="020B0604020202020204" pitchFamily="34" charset="0"/>
            </a:endParaRPr>
          </a:p>
          <a:p>
            <a:pPr lvl="1">
              <a:buFont typeface="Wingdings" panose="05000000000000000000" pitchFamily="2" charset="2"/>
              <a:buChar char="q"/>
            </a:pPr>
            <a:r>
              <a:rPr lang="en-US" sz="2400" dirty="0" smtClean="0">
                <a:latin typeface="Arial" panose="020B0604020202020204" pitchFamily="34" charset="0"/>
              </a:rPr>
              <a:t>identify whether existing databases are compliant or whether fresh consents are needed:</a:t>
            </a:r>
          </a:p>
          <a:p>
            <a:pPr lvl="2">
              <a:buClr>
                <a:schemeClr val="accent1"/>
              </a:buClr>
              <a:buFont typeface="Wingdings" panose="05000000000000000000" pitchFamily="2" charset="2"/>
              <a:buChar char="q"/>
            </a:pPr>
            <a:r>
              <a:rPr lang="en-US" sz="2400" dirty="0">
                <a:latin typeface="Arial" panose="020B0604020202020204" pitchFamily="34" charset="0"/>
              </a:rPr>
              <a:t>send for consents before July 1, </a:t>
            </a:r>
            <a:r>
              <a:rPr lang="en-US" sz="2400" dirty="0" smtClean="0">
                <a:latin typeface="Arial" panose="020B0604020202020204" pitchFamily="34" charset="0"/>
              </a:rPr>
              <a:t>2014 (error </a:t>
            </a:r>
            <a:r>
              <a:rPr lang="en-US" sz="2400" dirty="0">
                <a:latin typeface="Arial" panose="020B0604020202020204" pitchFamily="34" charset="0"/>
              </a:rPr>
              <a:t>on the side of obtaining consents where </a:t>
            </a:r>
            <a:r>
              <a:rPr lang="en-US" sz="2400" dirty="0" smtClean="0">
                <a:latin typeface="Arial" panose="020B0604020202020204" pitchFamily="34" charset="0"/>
              </a:rPr>
              <a:t>unsure)</a:t>
            </a:r>
            <a:endParaRPr lang="en-US" sz="24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61</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1028816098"/>
      </p:ext>
    </p:extLst>
  </p:cSld>
  <p:clrMapOvr>
    <a:masterClrMapping/>
  </p:clrMapOvr>
  <p:transition spd="slow">
    <p:pull dir="rd"/>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6200"/>
            <a:ext cx="8229600" cy="5486400"/>
          </a:xfrm>
        </p:spPr>
        <p:txBody>
          <a:bodyPr>
            <a:noAutofit/>
          </a:bodyPr>
          <a:lstStyle/>
          <a:p>
            <a:pPr>
              <a:buNone/>
            </a:pPr>
            <a:endParaRPr lang="en-US" sz="2400" dirty="0" smtClean="0">
              <a:latin typeface="Arial" panose="020B0604020202020204" pitchFamily="34" charset="0"/>
            </a:endParaRPr>
          </a:p>
          <a:p>
            <a:pPr>
              <a:buNone/>
            </a:pPr>
            <a:endParaRPr lang="en-US" sz="2400" dirty="0" smtClean="0">
              <a:latin typeface="Arial" panose="020B0604020202020204" pitchFamily="34" charset="0"/>
            </a:endParaRPr>
          </a:p>
          <a:p>
            <a:pPr lvl="1">
              <a:buFont typeface="Wingdings" panose="05000000000000000000" pitchFamily="2" charset="2"/>
              <a:buChar char="q"/>
            </a:pPr>
            <a:r>
              <a:rPr lang="en-US" sz="2400" dirty="0" smtClean="0">
                <a:latin typeface="Arial" panose="020B0604020202020204" pitchFamily="34" charset="0"/>
              </a:rPr>
              <a:t>develop a form seeking consent for use (consider setting out different scopes of request, if needed</a:t>
            </a:r>
          </a:p>
          <a:p>
            <a:pPr lvl="1">
              <a:buFont typeface="Wingdings" panose="05000000000000000000" pitchFamily="2" charset="2"/>
              <a:buChar char="q"/>
            </a:pPr>
            <a:endParaRPr lang="en-US" sz="2400" dirty="0" smtClean="0">
              <a:latin typeface="Arial" panose="020B0604020202020204" pitchFamily="34" charset="0"/>
              <a:cs typeface="Arial" panose="020B0604020202020204" pitchFamily="34" charset="0"/>
            </a:endParaRPr>
          </a:p>
          <a:p>
            <a:pPr lvl="1">
              <a:buFont typeface="Wingdings" panose="05000000000000000000" pitchFamily="2" charset="2"/>
              <a:buChar char="q"/>
            </a:pPr>
            <a:r>
              <a:rPr lang="en-US" sz="2400" dirty="0" smtClean="0">
                <a:latin typeface="Arial" panose="020B0604020202020204" pitchFamily="34" charset="0"/>
                <a:cs typeface="Arial" panose="020B0604020202020204" pitchFamily="34" charset="0"/>
              </a:rPr>
              <a:t>create </a:t>
            </a:r>
            <a:r>
              <a:rPr lang="en-US" sz="2400" dirty="0">
                <a:latin typeface="Arial" panose="020B0604020202020204" pitchFamily="34" charset="0"/>
                <a:cs typeface="Arial" panose="020B0604020202020204" pitchFamily="34" charset="0"/>
              </a:rPr>
              <a:t>a record keeping system </a:t>
            </a:r>
            <a:r>
              <a:rPr lang="en-US" sz="2400" dirty="0" smtClean="0">
                <a:latin typeface="Arial" panose="020B0604020202020204" pitchFamily="34" charset="0"/>
                <a:cs typeface="Arial" panose="020B0604020202020204" pitchFamily="34" charset="0"/>
              </a:rPr>
              <a:t>to track consent/unsubscribes:</a:t>
            </a:r>
          </a:p>
          <a:p>
            <a:pPr lvl="3">
              <a:buClr>
                <a:schemeClr val="accent1"/>
              </a:buClr>
              <a:buFont typeface="Wingdings" panose="05000000000000000000" pitchFamily="2" charset="2"/>
              <a:buChar char="q"/>
            </a:pPr>
            <a:r>
              <a:rPr lang="en-US" sz="2400" dirty="0">
                <a:latin typeface="Arial" panose="020B0604020202020204" pitchFamily="34" charset="0"/>
                <a:cs typeface="Arial" panose="020B0604020202020204" pitchFamily="34" charset="0"/>
              </a:rPr>
              <a:t>m</a:t>
            </a:r>
            <a:r>
              <a:rPr lang="en-US" sz="2400" dirty="0">
                <a:latin typeface="Arial" panose="020B0604020202020204" pitchFamily="34" charset="0"/>
              </a:rPr>
              <a:t>aintain proof of consents (written and oral</a:t>
            </a:r>
            <a:r>
              <a:rPr lang="en-US" sz="2400" dirty="0" smtClean="0">
                <a:latin typeface="Arial" panose="020B0604020202020204" pitchFamily="34" charset="0"/>
              </a:rPr>
              <a:t>)</a:t>
            </a:r>
            <a:endParaRPr lang="en-US" sz="2400" dirty="0">
              <a:latin typeface="Arial" panose="020B0604020202020204" pitchFamily="34" charset="0"/>
            </a:endParaRPr>
          </a:p>
          <a:p>
            <a:pPr lvl="3">
              <a:buClr>
                <a:schemeClr val="accent1"/>
              </a:buClr>
              <a:buFont typeface="Wingdings" panose="05000000000000000000" pitchFamily="2" charset="2"/>
              <a:buChar char="q"/>
            </a:pPr>
            <a:r>
              <a:rPr lang="en-US" sz="2400" dirty="0" smtClean="0">
                <a:latin typeface="Arial" panose="020B0604020202020204" pitchFamily="34" charset="0"/>
              </a:rPr>
              <a:t>ensure </a:t>
            </a:r>
            <a:r>
              <a:rPr lang="en-US" sz="2400" dirty="0">
                <a:latin typeface="Arial" panose="020B0604020202020204" pitchFamily="34" charset="0"/>
              </a:rPr>
              <a:t>implied consents are noted to expire with 2 (initially 3 years from July 1, 2014) of the relationship ending</a:t>
            </a:r>
          </a:p>
          <a:p>
            <a:pPr lvl="3">
              <a:buClr>
                <a:schemeClr val="accent1"/>
              </a:buClr>
              <a:buFont typeface="Wingdings" panose="05000000000000000000" pitchFamily="2" charset="2"/>
              <a:buChar char="q"/>
            </a:pPr>
            <a:r>
              <a:rPr lang="en-US" sz="2400" dirty="0" smtClean="0">
                <a:latin typeface="Arial" panose="020B0604020202020204" pitchFamily="34" charset="0"/>
              </a:rPr>
              <a:t>ensure </a:t>
            </a:r>
            <a:r>
              <a:rPr lang="en-US" sz="2400" dirty="0">
                <a:latin typeface="Arial" panose="020B0604020202020204" pitchFamily="34" charset="0"/>
              </a:rPr>
              <a:t>that express consent is obtained within 2 (initially 3 years from July 1, 2014)  of when implied consent </a:t>
            </a:r>
            <a:r>
              <a:rPr lang="en-US" sz="2400" dirty="0" smtClean="0">
                <a:latin typeface="Arial" panose="020B0604020202020204" pitchFamily="34" charset="0"/>
              </a:rPr>
              <a:t>expires</a:t>
            </a:r>
            <a:endParaRPr lang="en-US" sz="2400" dirty="0">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62</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2244578790"/>
      </p:ext>
    </p:extLst>
  </p:cSld>
  <p:clrMapOvr>
    <a:masterClrMapping/>
  </p:clrMapOvr>
  <p:transition spd="slow">
    <p:pull dir="rd"/>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6200"/>
            <a:ext cx="8229600" cy="5486400"/>
          </a:xfrm>
        </p:spPr>
        <p:txBody>
          <a:bodyPr>
            <a:noAutofit/>
          </a:bodyPr>
          <a:lstStyle/>
          <a:p>
            <a:endParaRPr lang="en-US" sz="2400" dirty="0" smtClean="0">
              <a:latin typeface="Arial" panose="020B0604020202020204" pitchFamily="34" charset="0"/>
            </a:endParaRPr>
          </a:p>
          <a:p>
            <a:endParaRPr lang="en-US" sz="2400" dirty="0" smtClean="0">
              <a:latin typeface="Arial" panose="020B0604020202020204" pitchFamily="34" charset="0"/>
            </a:endParaRPr>
          </a:p>
          <a:p>
            <a:pPr lvl="1">
              <a:buFont typeface="Wingdings" panose="05000000000000000000" pitchFamily="2" charset="2"/>
              <a:buChar char="q"/>
            </a:pPr>
            <a:r>
              <a:rPr lang="en-US" sz="2400" dirty="0" smtClean="0">
                <a:latin typeface="Arial" panose="020B0604020202020204" pitchFamily="34" charset="0"/>
              </a:rPr>
              <a:t>create </a:t>
            </a:r>
            <a:r>
              <a:rPr lang="en-US" sz="2400" dirty="0">
                <a:latin typeface="Arial" panose="020B0604020202020204" pitchFamily="34" charset="0"/>
              </a:rPr>
              <a:t>a records destruction policy which ensures records will be kept sufficiently long to prove </a:t>
            </a:r>
            <a:r>
              <a:rPr lang="en-US" sz="2400" dirty="0" smtClean="0">
                <a:latin typeface="Arial" panose="020B0604020202020204" pitchFamily="34" charset="0"/>
              </a:rPr>
              <a:t>consent (keep </a:t>
            </a:r>
            <a:r>
              <a:rPr lang="en-US" sz="2400" dirty="0">
                <a:latin typeface="Arial" panose="020B0604020202020204" pitchFamily="34" charset="0"/>
              </a:rPr>
              <a:t>limitation periods in </a:t>
            </a:r>
            <a:r>
              <a:rPr lang="en-US" sz="2400" dirty="0" smtClean="0">
                <a:latin typeface="Arial" panose="020B0604020202020204" pitchFamily="34" charset="0"/>
              </a:rPr>
              <a:t>mind)</a:t>
            </a:r>
            <a:endParaRPr lang="en-US" sz="2200" dirty="0">
              <a:latin typeface="Arial" panose="020B0604020202020204" pitchFamily="34" charset="0"/>
            </a:endParaRPr>
          </a:p>
          <a:p>
            <a:pPr marL="393192" lvl="1" indent="0">
              <a:buNone/>
            </a:pPr>
            <a:endParaRPr lang="en-US" sz="2400" dirty="0" smtClean="0">
              <a:latin typeface="Arial" panose="020B0604020202020204" pitchFamily="34" charset="0"/>
            </a:endParaRPr>
          </a:p>
          <a:p>
            <a:pPr lvl="1">
              <a:buFont typeface="Wingdings" panose="05000000000000000000" pitchFamily="2" charset="2"/>
              <a:buChar char="q"/>
            </a:pPr>
            <a:r>
              <a:rPr lang="en-US" sz="2400" dirty="0" smtClean="0">
                <a:latin typeface="Arial" panose="020B0604020202020204" pitchFamily="34" charset="0"/>
              </a:rPr>
              <a:t>develop </a:t>
            </a:r>
            <a:r>
              <a:rPr lang="en-US" sz="2400" dirty="0">
                <a:latin typeface="Arial" panose="020B0604020202020204" pitchFamily="34" charset="0"/>
              </a:rPr>
              <a:t>a template including all of the mandatory components of a CEM (identity, contact information, and unsubscribe components</a:t>
            </a:r>
            <a:r>
              <a:rPr lang="en-US" sz="2400" dirty="0" smtClean="0">
                <a:latin typeface="Arial" panose="020B0604020202020204" pitchFamily="34" charset="0"/>
              </a:rPr>
              <a:t>)</a:t>
            </a:r>
          </a:p>
          <a:p>
            <a:pPr lvl="1">
              <a:buFont typeface="Wingdings" panose="05000000000000000000" pitchFamily="2" charset="2"/>
              <a:buChar char="q"/>
            </a:pPr>
            <a:endParaRPr lang="en-US" sz="2400" dirty="0">
              <a:latin typeface="Arial" panose="020B0604020202020204" pitchFamily="34" charset="0"/>
            </a:endParaRPr>
          </a:p>
          <a:p>
            <a:pPr lvl="1">
              <a:buFont typeface="Wingdings" panose="05000000000000000000" pitchFamily="2" charset="2"/>
              <a:buChar char="q"/>
            </a:pPr>
            <a:r>
              <a:rPr lang="en-US" sz="2400" dirty="0">
                <a:latin typeface="Arial" panose="020B0604020202020204" pitchFamily="34" charset="0"/>
              </a:rPr>
              <a:t>establish a process to ensure withdrawals of consent/unsubscribe requests are given effect within 10 </a:t>
            </a:r>
            <a:r>
              <a:rPr lang="en-US" sz="2400" dirty="0" smtClean="0">
                <a:latin typeface="Arial" panose="020B0604020202020204" pitchFamily="34" charset="0"/>
              </a:rPr>
              <a:t>days</a:t>
            </a:r>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2336596279"/>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20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6200"/>
            <a:ext cx="8229600" cy="5486400"/>
          </a:xfrm>
        </p:spPr>
        <p:txBody>
          <a:bodyPr>
            <a:noAutofit/>
          </a:bodyPr>
          <a:lstStyle/>
          <a:p>
            <a:endParaRPr lang="en-US" sz="2400" dirty="0" smtClean="0">
              <a:latin typeface="Arial" panose="020B0604020202020204" pitchFamily="34" charset="0"/>
            </a:endParaRPr>
          </a:p>
          <a:p>
            <a:pPr lvl="1">
              <a:buFont typeface="Wingdings" panose="05000000000000000000" pitchFamily="2" charset="2"/>
              <a:buChar char="q"/>
            </a:pPr>
            <a:endParaRPr lang="en-US" sz="2400" dirty="0" smtClean="0">
              <a:latin typeface="Arial" panose="020B0604020202020204" pitchFamily="34" charset="0"/>
            </a:endParaRPr>
          </a:p>
          <a:p>
            <a:pPr lvl="1">
              <a:buFont typeface="Wingdings" panose="05000000000000000000" pitchFamily="2" charset="2"/>
              <a:buChar char="q"/>
            </a:pPr>
            <a:r>
              <a:rPr lang="en-US" sz="2400" dirty="0" smtClean="0">
                <a:latin typeface="Arial" panose="020B0604020202020204" pitchFamily="34" charset="0"/>
              </a:rPr>
              <a:t>train staff</a:t>
            </a:r>
          </a:p>
          <a:p>
            <a:pPr lvl="1">
              <a:buFont typeface="Wingdings" panose="05000000000000000000" pitchFamily="2" charset="2"/>
              <a:buChar char="q"/>
            </a:pPr>
            <a:endParaRPr lang="en-US" sz="2400" dirty="0" smtClean="0">
              <a:latin typeface="Arial" panose="020B0604020202020204" pitchFamily="34" charset="0"/>
            </a:endParaRPr>
          </a:p>
          <a:p>
            <a:pPr lvl="1">
              <a:buFont typeface="Wingdings" panose="05000000000000000000" pitchFamily="2" charset="2"/>
              <a:buChar char="q"/>
            </a:pPr>
            <a:r>
              <a:rPr lang="en-US" sz="2400" dirty="0">
                <a:latin typeface="Arial" panose="020B0604020202020204" pitchFamily="34" charset="0"/>
                <a:cs typeface="Arial" panose="020B0604020202020204" pitchFamily="34" charset="0"/>
              </a:rPr>
              <a:t>review the CASL requirements with any third parties who send out CEMs on behalf of the organization</a:t>
            </a:r>
          </a:p>
          <a:p>
            <a:pPr lvl="1">
              <a:buFont typeface="Wingdings" panose="05000000000000000000" pitchFamily="2" charset="2"/>
              <a:buChar char="q"/>
            </a:pPr>
            <a:endParaRPr lang="en-US" sz="2400" dirty="0" smtClean="0">
              <a:latin typeface="Arial" panose="020B0604020202020204" pitchFamily="34" charset="0"/>
            </a:endParaRPr>
          </a:p>
          <a:p>
            <a:pPr lvl="1">
              <a:buFont typeface="Wingdings" panose="05000000000000000000" pitchFamily="2" charset="2"/>
              <a:buChar char="q"/>
            </a:pPr>
            <a:r>
              <a:rPr lang="en-US" sz="2400" dirty="0" smtClean="0">
                <a:latin typeface="Arial" panose="020B0604020202020204" pitchFamily="34" charset="0"/>
              </a:rPr>
              <a:t>monitor compliance and update policies and procedures as needed</a:t>
            </a:r>
          </a:p>
        </p:txBody>
      </p:sp>
      <p:pic>
        <p:nvPicPr>
          <p:cNvPr id="4" name="Picture 1"/>
          <p:cNvPicPr>
            <a:picLocks noChangeAspect="1" noChangeArrowheads="1"/>
          </p:cNvPicPr>
          <p:nvPr/>
        </p:nvPicPr>
        <p:blipFill>
          <a:blip r:embed="rId2" cstate="print"/>
          <a:srcRect/>
          <a:stretch>
            <a:fillRect/>
          </a:stretch>
        </p:blipFill>
        <p:spPr bwMode="auto">
          <a:xfrm>
            <a:off x="8347363" y="5715000"/>
            <a:ext cx="796636" cy="1142999"/>
          </a:xfrm>
          <a:prstGeom prst="rect">
            <a:avLst/>
          </a:prstGeom>
          <a:noFill/>
          <a:ln w="12700" cap="flat">
            <a:noFill/>
            <a:miter lim="800000"/>
            <a:headEnd/>
            <a:tailEnd/>
          </a:ln>
        </p:spPr>
      </p:pic>
    </p:spTree>
    <p:extLst>
      <p:ext uri="{BB962C8B-B14F-4D97-AF65-F5344CB8AC3E}">
        <p14:creationId xmlns:p14="http://schemas.microsoft.com/office/powerpoint/2010/main" xmlns="" val="2806112622"/>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1481329"/>
            <a:ext cx="8229600" cy="4525963"/>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r>
              <a:rPr lang="en-US" sz="4800" b="1" dirty="0" smtClean="0">
                <a:solidFill>
                  <a:schemeClr val="tx1"/>
                </a:solidFill>
                <a:latin typeface="Arial" panose="020B0604020202020204" pitchFamily="34" charset="0"/>
              </a:rPr>
              <a:t>Questions?</a:t>
            </a:r>
            <a:endParaRPr lang="en-US" sz="4800" b="1" i="1" dirty="0">
              <a:solidFill>
                <a:schemeClr val="tx1"/>
              </a:solidFill>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65</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267200" y="3048000"/>
            <a:ext cx="1143000" cy="1639956"/>
          </a:xfrm>
          <a:prstGeom prst="rect">
            <a:avLst/>
          </a:prstGeom>
          <a:noFill/>
          <a:ln w="12700" cap="flat">
            <a:noFill/>
            <a:miter lim="800000"/>
            <a:headEnd/>
            <a:tailEnd/>
          </a:ln>
        </p:spPr>
      </p:pic>
    </p:spTree>
    <p:extLst>
      <p:ext uri="{BB962C8B-B14F-4D97-AF65-F5344CB8AC3E}">
        <p14:creationId xmlns:p14="http://schemas.microsoft.com/office/powerpoint/2010/main" xmlns="" val="911761150"/>
      </p:ext>
    </p:extLst>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62001"/>
            <a:ext cx="8229600" cy="4724400"/>
          </a:xfrm>
        </p:spPr>
        <p:txBody>
          <a:bodyPr>
            <a:normAutofit/>
          </a:bodyPr>
          <a:lstStyle/>
          <a:p>
            <a:pPr marL="109728" lvl="0" indent="0">
              <a:buNone/>
            </a:pPr>
            <a:endParaRPr lang="en-US" sz="2400" dirty="0">
              <a:latin typeface="Arial" panose="020B0604020202020204" pitchFamily="34" charset="0"/>
            </a:endParaRPr>
          </a:p>
          <a:p>
            <a:pPr marL="109728" lvl="0" indent="0">
              <a:buFont typeface="Wingdings" pitchFamily="2" charset="2"/>
              <a:buChar char="Ø"/>
            </a:pPr>
            <a:r>
              <a:rPr lang="en-US" sz="2400" dirty="0" smtClean="0">
                <a:latin typeface="Arial" panose="020B0604020202020204" pitchFamily="34" charset="0"/>
              </a:rPr>
              <a:t>The law is:</a:t>
            </a:r>
          </a:p>
          <a:p>
            <a:pPr marL="109728" lvl="0" indent="0">
              <a:buFont typeface="Wingdings" pitchFamily="2" charset="2"/>
              <a:buChar char="Ø"/>
            </a:pPr>
            <a:endParaRPr lang="en-US" sz="2400" dirty="0" smtClean="0">
              <a:latin typeface="Arial" panose="020B0604020202020204" pitchFamily="34" charset="0"/>
            </a:endParaRPr>
          </a:p>
          <a:p>
            <a:pPr marL="365760" lvl="1" indent="0">
              <a:buFont typeface="Wingdings" pitchFamily="2" charset="2"/>
              <a:buChar char="§"/>
            </a:pPr>
            <a:r>
              <a:rPr lang="en-US" sz="2400" dirty="0" smtClean="0">
                <a:latin typeface="Arial" panose="020B0604020202020204" pitchFamily="34" charset="0"/>
              </a:rPr>
              <a:t> Canada’s Anti-Spam Legislation</a:t>
            </a:r>
          </a:p>
          <a:p>
            <a:pPr marL="109728" lvl="0" indent="0">
              <a:buFont typeface="Wingdings" pitchFamily="2" charset="2"/>
              <a:buChar char="§"/>
            </a:pPr>
            <a:endParaRPr lang="en-US" sz="2400" dirty="0" smtClean="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official name for the legislation is very, very long</a:t>
            </a:r>
          </a:p>
          <a:p>
            <a:pPr lvl="1">
              <a:buFont typeface="Wingdings" pitchFamily="2" charset="2"/>
              <a:buChar char="§"/>
            </a:pPr>
            <a:endParaRPr lang="en-US" sz="2400" dirty="0" smtClean="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commonly referred to as CASL</a:t>
            </a:r>
          </a:p>
          <a:p>
            <a:pPr marL="393192" lvl="1" indent="0">
              <a:buFont typeface="Wingdings" pitchFamily="2" charset="2"/>
              <a:buChar char="§"/>
            </a:pPr>
            <a:endParaRPr lang="en-US" sz="2400" dirty="0" smtClean="0">
              <a:latin typeface="Arial" panose="020B0604020202020204" pitchFamily="34" charset="0"/>
            </a:endParaRPr>
          </a:p>
          <a:p>
            <a:pPr lvl="1">
              <a:buFont typeface="Wingdings" pitchFamily="2" charset="2"/>
              <a:buChar char="§"/>
            </a:pPr>
            <a:r>
              <a:rPr lang="en-US" sz="2400" dirty="0" smtClean="0">
                <a:latin typeface="Arial" panose="020B0604020202020204" pitchFamily="34" charset="0"/>
              </a:rPr>
              <a:t>most </a:t>
            </a:r>
            <a:r>
              <a:rPr lang="en-US" sz="2400" dirty="0">
                <a:latin typeface="Arial" panose="020B0604020202020204" pitchFamily="34" charset="0"/>
              </a:rPr>
              <a:t>of the </a:t>
            </a:r>
            <a:r>
              <a:rPr lang="en-US" sz="2400" dirty="0" smtClean="0">
                <a:latin typeface="Arial" panose="020B0604020202020204" pitchFamily="34" charset="0"/>
              </a:rPr>
              <a:t>Act is </a:t>
            </a:r>
            <a:r>
              <a:rPr lang="en-US" sz="2400" dirty="0">
                <a:latin typeface="Arial" panose="020B0604020202020204" pitchFamily="34" charset="0"/>
              </a:rPr>
              <a:t>effective July 1, </a:t>
            </a:r>
            <a:r>
              <a:rPr lang="en-US" sz="2400" dirty="0" smtClean="0">
                <a:latin typeface="Arial" panose="020B0604020202020204" pitchFamily="34" charset="0"/>
              </a:rPr>
              <a:t>2014</a:t>
            </a:r>
          </a:p>
        </p:txBody>
      </p:sp>
      <p:sp>
        <p:nvSpPr>
          <p:cNvPr id="2" name="Slide Number Placeholder 1"/>
          <p:cNvSpPr>
            <a:spLocks noGrp="1"/>
          </p:cNvSpPr>
          <p:nvPr>
            <p:ph type="sldNum" sz="quarter" idx="12"/>
          </p:nvPr>
        </p:nvSpPr>
        <p:spPr/>
        <p:txBody>
          <a:bodyPr/>
          <a:lstStyle/>
          <a:p>
            <a:fld id="{0077A6B4-676C-432C-A45B-16E6E7F86421}" type="slidenum">
              <a:rPr lang="en-CA" smtClean="0"/>
              <a:pPr/>
              <a:t>7</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188036" y="5486400"/>
            <a:ext cx="955964" cy="1371600"/>
          </a:xfrm>
          <a:prstGeom prst="rect">
            <a:avLst/>
          </a:prstGeom>
          <a:noFill/>
          <a:ln w="12700" cap="flat">
            <a:noFill/>
            <a:miter lim="800000"/>
            <a:headEnd/>
            <a:tailEnd/>
          </a:ln>
        </p:spPr>
      </p:pic>
    </p:spTree>
    <p:extLst>
      <p:ext uri="{BB962C8B-B14F-4D97-AF65-F5344CB8AC3E}">
        <p14:creationId xmlns:p14="http://schemas.microsoft.com/office/powerpoint/2010/main" xmlns="" val="2935748070"/>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Effect transition="in" filter="fade">
                                      <p:cBhvr>
                                        <p:cTn id="7" dur="2000"/>
                                        <p:tgtEl>
                                          <p:spTgt spid="5">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7" end="7"/>
                                            </p:txEl>
                                          </p:spTgt>
                                        </p:tgtEl>
                                        <p:attrNameLst>
                                          <p:attrName>style.visibility</p:attrName>
                                        </p:attrNameLst>
                                      </p:cBhvr>
                                      <p:to>
                                        <p:strVal val="visible"/>
                                      </p:to>
                                    </p:set>
                                    <p:animEffect transition="in" filter="fade">
                                      <p:cBhvr>
                                        <p:cTn id="12" dur="2000"/>
                                        <p:tgtEl>
                                          <p:spTgt spid="5">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9" end="9"/>
                                            </p:txEl>
                                          </p:spTgt>
                                        </p:tgtEl>
                                        <p:attrNameLst>
                                          <p:attrName>style.visibility</p:attrName>
                                        </p:attrNameLst>
                                      </p:cBhvr>
                                      <p:to>
                                        <p:strVal val="visible"/>
                                      </p:to>
                                    </p:set>
                                    <p:animEffect transition="in" filter="fade">
                                      <p:cBhvr>
                                        <p:cTn id="17" dur="20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3"/>
          </a:xfrm>
        </p:spPr>
        <p:txBody>
          <a:bodyPr>
            <a:noAutofit/>
          </a:bodyPr>
          <a:lstStyle/>
          <a:p>
            <a:pPr marL="109728" indent="0">
              <a:buFont typeface="Wingdings" pitchFamily="2" charset="2"/>
              <a:buChar char="Ø"/>
            </a:pPr>
            <a:r>
              <a:rPr lang="en-US" sz="2400" dirty="0" smtClean="0">
                <a:solidFill>
                  <a:schemeClr val="tx2">
                    <a:lumMod val="75000"/>
                  </a:schemeClr>
                </a:solidFill>
                <a:latin typeface="Arial" panose="020B0604020202020204" pitchFamily="34" charset="0"/>
              </a:rPr>
              <a:t>CASL’s 3 main prohibitions</a:t>
            </a:r>
          </a:p>
          <a:p>
            <a:endParaRPr lang="en-US" sz="2400" dirty="0" smtClean="0">
              <a:solidFill>
                <a:schemeClr val="tx2">
                  <a:lumMod val="75000"/>
                </a:schemeClr>
              </a:solidFill>
              <a:latin typeface="Arial" panose="020B0604020202020204" pitchFamily="34" charset="0"/>
            </a:endParaRPr>
          </a:p>
          <a:p>
            <a:pPr lvl="2">
              <a:buClr>
                <a:srgbClr val="92D050"/>
              </a:buClr>
              <a:buFont typeface="Wingdings" pitchFamily="2" charset="2"/>
              <a:buChar char="§"/>
            </a:pPr>
            <a:r>
              <a:rPr lang="en-US" sz="2400" dirty="0" smtClean="0">
                <a:latin typeface="Arial" panose="020B0604020202020204" pitchFamily="34" charset="0"/>
              </a:rPr>
              <a:t>altering transmission </a:t>
            </a:r>
            <a:r>
              <a:rPr lang="en-US" sz="2400" dirty="0">
                <a:latin typeface="Arial" panose="020B0604020202020204" pitchFamily="34" charset="0"/>
              </a:rPr>
              <a:t>data </a:t>
            </a:r>
            <a:r>
              <a:rPr lang="en-US" sz="2400" dirty="0" smtClean="0">
                <a:latin typeface="Arial" panose="020B0604020202020204" pitchFamily="34" charset="0"/>
              </a:rPr>
              <a:t>(i.e., redirecting to a different address) without express consent</a:t>
            </a:r>
          </a:p>
          <a:p>
            <a:pPr lvl="2">
              <a:buClr>
                <a:srgbClr val="92D050"/>
              </a:buClr>
              <a:buFont typeface="Wingdings" pitchFamily="2" charset="2"/>
              <a:buChar char="§"/>
            </a:pPr>
            <a:endParaRPr lang="en-US" sz="2400" dirty="0" smtClean="0">
              <a:latin typeface="Arial" panose="020B0604020202020204" pitchFamily="34" charset="0"/>
            </a:endParaRPr>
          </a:p>
          <a:p>
            <a:pPr lvl="2">
              <a:buClr>
                <a:srgbClr val="92D050"/>
              </a:buClr>
              <a:buFont typeface="Wingdings" pitchFamily="2" charset="2"/>
              <a:buChar char="§"/>
            </a:pPr>
            <a:r>
              <a:rPr lang="en-US" sz="2400" dirty="0" smtClean="0">
                <a:latin typeface="Arial" panose="020B0604020202020204" pitchFamily="34" charset="0"/>
              </a:rPr>
              <a:t>installation of computer programs without express consent</a:t>
            </a:r>
          </a:p>
          <a:p>
            <a:pPr lvl="2">
              <a:buClr>
                <a:srgbClr val="92D050"/>
              </a:buClr>
              <a:buFont typeface="Wingdings" pitchFamily="2" charset="2"/>
              <a:buChar char="§"/>
            </a:pPr>
            <a:endParaRPr lang="en-US" sz="2400" dirty="0" smtClean="0">
              <a:latin typeface="Arial" panose="020B0604020202020204" pitchFamily="34" charset="0"/>
            </a:endParaRPr>
          </a:p>
          <a:p>
            <a:pPr lvl="2">
              <a:buClr>
                <a:srgbClr val="92D050"/>
              </a:buClr>
              <a:buFont typeface="Wingdings" pitchFamily="2" charset="2"/>
              <a:buChar char="§"/>
            </a:pPr>
            <a:r>
              <a:rPr lang="en-US" sz="2400" dirty="0" smtClean="0">
                <a:latin typeface="Arial" panose="020B0604020202020204" pitchFamily="34" charset="0"/>
              </a:rPr>
              <a:t>sending of commercial electronic messages (CEMs) without the recipient's consent</a:t>
            </a:r>
          </a:p>
          <a:p>
            <a:pPr lvl="3">
              <a:buNone/>
            </a:pPr>
            <a:r>
              <a:rPr lang="en-US" sz="2400" dirty="0" smtClean="0">
                <a:latin typeface="Arial" panose="020B0604020202020204" pitchFamily="34" charset="0"/>
              </a:rPr>
              <a:t>	focus of today</a:t>
            </a:r>
          </a:p>
        </p:txBody>
      </p:sp>
      <p:sp>
        <p:nvSpPr>
          <p:cNvPr id="2" name="Slide Number Placeholder 1"/>
          <p:cNvSpPr>
            <a:spLocks noGrp="1"/>
          </p:cNvSpPr>
          <p:nvPr>
            <p:ph type="sldNum" sz="quarter" idx="12"/>
          </p:nvPr>
        </p:nvSpPr>
        <p:spPr/>
        <p:txBody>
          <a:bodyPr/>
          <a:lstStyle/>
          <a:p>
            <a:fld id="{0077A6B4-676C-432C-A45B-16E6E7F86421}" type="slidenum">
              <a:rPr lang="en-CA" smtClean="0"/>
              <a:pPr/>
              <a:t>8</a:t>
            </a:fld>
            <a:endParaRPr lang="en-CA" dirty="0"/>
          </a:p>
        </p:txBody>
      </p:sp>
      <p:pic>
        <p:nvPicPr>
          <p:cNvPr id="6" name="Picture 1"/>
          <p:cNvPicPr>
            <a:picLocks noChangeAspect="1" noChangeArrowheads="1"/>
          </p:cNvPicPr>
          <p:nvPr/>
        </p:nvPicPr>
        <p:blipFill>
          <a:blip r:embed="rId2" cstate="print"/>
          <a:srcRect/>
          <a:stretch>
            <a:fillRect/>
          </a:stretch>
        </p:blipFill>
        <p:spPr bwMode="auto">
          <a:xfrm>
            <a:off x="8229600" y="5546034"/>
            <a:ext cx="914400" cy="1311965"/>
          </a:xfrm>
          <a:prstGeom prst="rect">
            <a:avLst/>
          </a:prstGeom>
          <a:noFill/>
          <a:ln w="12700" cap="flat">
            <a:noFill/>
            <a:miter lim="800000"/>
            <a:headEnd/>
            <a:tailEnd/>
          </a:ln>
        </p:spPr>
      </p:pic>
    </p:spTree>
    <p:extLst>
      <p:ext uri="{BB962C8B-B14F-4D97-AF65-F5344CB8AC3E}">
        <p14:creationId xmlns:p14="http://schemas.microsoft.com/office/powerpoint/2010/main" xmlns="" val="354261322"/>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par>
                          <p:cTn id="18" fill="hold">
                            <p:stCondLst>
                              <p:cond delay="2000"/>
                            </p:stCondLst>
                            <p:childTnLst>
                              <p:par>
                                <p:cTn id="19" presetID="2" presetClass="entr" presetSubtype="2" fill="hold" nodeType="afterEffect">
                                  <p:stCondLst>
                                    <p:cond delay="0"/>
                                  </p:stCondLst>
                                  <p:iterate type="lt">
                                    <p:tmPct val="10000"/>
                                  </p:iterate>
                                  <p:childTnLst>
                                    <p:set>
                                      <p:cBhvr>
                                        <p:cTn id="20" dur="1" fill="hold">
                                          <p:stCondLst>
                                            <p:cond delay="0"/>
                                          </p:stCondLst>
                                        </p:cTn>
                                        <p:tgtEl>
                                          <p:spTgt spid="5">
                                            <p:txEl>
                                              <p:pRg st="7" end="7"/>
                                            </p:txEl>
                                          </p:spTgt>
                                        </p:tgtEl>
                                        <p:attrNameLst>
                                          <p:attrName>style.visibility</p:attrName>
                                        </p:attrNameLst>
                                      </p:cBhvr>
                                      <p:to>
                                        <p:strVal val="visible"/>
                                      </p:to>
                                    </p:set>
                                    <p:anim calcmode="lin" valueType="num">
                                      <p:cBhvr additive="base">
                                        <p:cTn id="21" dur="500" fill="hold"/>
                                        <p:tgtEl>
                                          <p:spTgt spid="5">
                                            <p:txEl>
                                              <p:pRg st="7" end="7"/>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6" presetClass="emph" presetSubtype="0" fill="hold" nodeType="clickEffect">
                                  <p:stCondLst>
                                    <p:cond delay="0"/>
                                  </p:stCondLst>
                                  <p:iterate type="lt">
                                    <p:tmPct val="4000"/>
                                  </p:iterate>
                                  <p:childTnLst>
                                    <p:set>
                                      <p:cBhvr override="childStyle">
                                        <p:cTn id="26" dur="500" fill="hold"/>
                                        <p:tgtEl>
                                          <p:spTgt spid="5">
                                            <p:txEl>
                                              <p:pRg st="7" end="7"/>
                                            </p:txEl>
                                          </p:spTgt>
                                        </p:tgtEl>
                                        <p:attrNameLst>
                                          <p:attrName>style.color</p:attrName>
                                        </p:attrNameLst>
                                      </p:cBhvr>
                                      <p:to>
                                        <p:clrVal>
                                          <a:schemeClr val="accent2"/>
                                        </p:clrVal>
                                      </p:to>
                                    </p:set>
                                    <p:set>
                                      <p:cBhvr>
                                        <p:cTn id="27" dur="500" fill="hold"/>
                                        <p:tgtEl>
                                          <p:spTgt spid="5">
                                            <p:txEl>
                                              <p:pRg st="7" end="7"/>
                                            </p:txEl>
                                          </p:spTgt>
                                        </p:tgtEl>
                                        <p:attrNameLst>
                                          <p:attrName>fillcolor</p:attrName>
                                        </p:attrNameLst>
                                      </p:cBhvr>
                                      <p:to>
                                        <p:clrVal>
                                          <a:schemeClr val="accent2"/>
                                        </p:clrVal>
                                      </p:to>
                                    </p:set>
                                    <p:set>
                                      <p:cBhvr>
                                        <p:cTn id="28" dur="500" fill="hold"/>
                                        <p:tgtEl>
                                          <p:spTgt spid="5">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457200" y="1481329"/>
            <a:ext cx="8229600" cy="4525963"/>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109728" algn="ctr"/>
            <a:r>
              <a:rPr lang="en-US" sz="4800" b="1" dirty="0" smtClean="0">
                <a:solidFill>
                  <a:schemeClr val="tx1"/>
                </a:solidFill>
                <a:latin typeface="Arial" panose="020B0604020202020204" pitchFamily="34" charset="0"/>
              </a:rPr>
              <a:t>The CEM Prohibition</a:t>
            </a:r>
            <a:endParaRPr lang="en-US" sz="4800" b="1" i="1" dirty="0" smtClean="0">
              <a:solidFill>
                <a:schemeClr val="tx1"/>
              </a:solidFill>
              <a:latin typeface="Arial" panose="020B0604020202020204" pitchFamily="34" charset="0"/>
            </a:endParaRPr>
          </a:p>
          <a:p>
            <a:pPr marL="109728" algn="ctr"/>
            <a:endParaRPr lang="en-US" sz="4000" b="1" i="1" dirty="0">
              <a:solidFill>
                <a:srgbClr val="F1800F"/>
              </a:solidFill>
              <a:latin typeface="Arial" panose="020B0604020202020204" pitchFamily="34" charset="0"/>
            </a:endParaRPr>
          </a:p>
        </p:txBody>
      </p:sp>
      <p:sp>
        <p:nvSpPr>
          <p:cNvPr id="2" name="Slide Number Placeholder 1"/>
          <p:cNvSpPr>
            <a:spLocks noGrp="1"/>
          </p:cNvSpPr>
          <p:nvPr>
            <p:ph type="sldNum" sz="quarter" idx="12"/>
          </p:nvPr>
        </p:nvSpPr>
        <p:spPr/>
        <p:txBody>
          <a:bodyPr/>
          <a:lstStyle/>
          <a:p>
            <a:fld id="{0077A6B4-676C-432C-A45B-16E6E7F86421}" type="slidenum">
              <a:rPr lang="en-CA" smtClean="0"/>
              <a:pPr/>
              <a:t>9</a:t>
            </a:fld>
            <a:endParaRPr lang="en-CA" dirty="0"/>
          </a:p>
        </p:txBody>
      </p:sp>
      <p:pic>
        <p:nvPicPr>
          <p:cNvPr id="4" name="Picture 1"/>
          <p:cNvPicPr>
            <a:picLocks noChangeAspect="1" noChangeArrowheads="1"/>
          </p:cNvPicPr>
          <p:nvPr/>
        </p:nvPicPr>
        <p:blipFill>
          <a:blip r:embed="rId2" cstate="print"/>
          <a:srcRect/>
          <a:stretch>
            <a:fillRect/>
          </a:stretch>
        </p:blipFill>
        <p:spPr bwMode="auto">
          <a:xfrm>
            <a:off x="4267200" y="3124200"/>
            <a:ext cx="1130300" cy="1621735"/>
          </a:xfrm>
          <a:prstGeom prst="rect">
            <a:avLst/>
          </a:prstGeom>
          <a:noFill/>
          <a:ln w="12700" cap="flat">
            <a:noFill/>
            <a:miter lim="800000"/>
            <a:headEnd/>
            <a:tailEnd/>
          </a:ln>
        </p:spPr>
      </p:pic>
    </p:spTree>
    <p:extLst>
      <p:ext uri="{BB962C8B-B14F-4D97-AF65-F5344CB8AC3E}">
        <p14:creationId xmlns:p14="http://schemas.microsoft.com/office/powerpoint/2010/main" xmlns="" val="195206719"/>
      </p:ext>
    </p:extLst>
  </p:cSld>
  <p:clrMapOvr>
    <a:masterClrMapping/>
  </p:clrMapOvr>
  <p:transition spd="slow">
    <p:zo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8485</TotalTime>
  <Words>3015</Words>
  <Application>Microsoft Office PowerPoint</Application>
  <PresentationFormat>On-screen Show (4:3)</PresentationFormat>
  <Paragraphs>456</Paragraphs>
  <Slides>65</Slides>
  <Notes>1</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Concourse</vt:lpstr>
      <vt:lpstr>Slide 1</vt:lpstr>
      <vt:lpstr>Index</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STRATEGY SESSION 2013</dc:title>
  <dc:creator>CEO</dc:creator>
  <cp:lastModifiedBy>USER</cp:lastModifiedBy>
  <cp:revision>275</cp:revision>
  <cp:lastPrinted>2014-06-05T23:24:28Z</cp:lastPrinted>
  <dcterms:created xsi:type="dcterms:W3CDTF">2014-04-14T22:45:28Z</dcterms:created>
  <dcterms:modified xsi:type="dcterms:W3CDTF">2014-10-01T04:27:32Z</dcterms:modified>
</cp:coreProperties>
</file>